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68" r:id="rId5"/>
    <p:sldId id="277" r:id="rId6"/>
    <p:sldId id="278" r:id="rId7"/>
    <p:sldId id="279" r:id="rId8"/>
    <p:sldId id="280" r:id="rId9"/>
    <p:sldId id="281" r:id="rId10"/>
    <p:sldId id="283" r:id="rId11"/>
    <p:sldId id="284" r:id="rId12"/>
    <p:sldId id="276" r:id="rId13"/>
    <p:sldId id="282" r:id="rId14"/>
    <p:sldId id="259" r:id="rId15"/>
    <p:sldId id="263" r:id="rId16"/>
    <p:sldId id="264" r:id="rId17"/>
    <p:sldId id="265" r:id="rId18"/>
    <p:sldId id="266" r:id="rId19"/>
    <p:sldId id="267" r:id="rId20"/>
    <p:sldId id="269" r:id="rId21"/>
    <p:sldId id="271" r:id="rId22"/>
    <p:sldId id="272" r:id="rId23"/>
    <p:sldId id="270" r:id="rId24"/>
    <p:sldId id="285" r:id="rId25"/>
    <p:sldId id="260" r:id="rId26"/>
    <p:sldId id="273" r:id="rId27"/>
    <p:sldId id="274" r:id="rId28"/>
    <p:sldId id="275" r:id="rId29"/>
    <p:sldId id="286" r:id="rId30"/>
    <p:sldId id="287" r:id="rId31"/>
    <p:sldId id="288" r:id="rId3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50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940417-F6C3-0AC5-CE9E-D7FD33FCD685}"/>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C18F1658-D792-F97B-1C22-EE5783460B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F342659A-5B24-ACCA-CC36-08FE65BECCD5}"/>
              </a:ext>
            </a:extLst>
          </p:cNvPr>
          <p:cNvSpPr>
            <a:spLocks noGrp="1"/>
          </p:cNvSpPr>
          <p:nvPr>
            <p:ph type="dt" sz="half" idx="10"/>
          </p:nvPr>
        </p:nvSpPr>
        <p:spPr/>
        <p:txBody>
          <a:bodyPr/>
          <a:lstStyle/>
          <a:p>
            <a:fld id="{5C9BE2EB-19F6-4197-BCD2-DA8D7006B9AD}" type="datetimeFigureOut">
              <a:rPr lang="it-IT" smtClean="0"/>
              <a:t>22/04/2023</a:t>
            </a:fld>
            <a:endParaRPr lang="it-IT"/>
          </a:p>
        </p:txBody>
      </p:sp>
      <p:sp>
        <p:nvSpPr>
          <p:cNvPr id="5" name="Segnaposto piè di pagina 4">
            <a:extLst>
              <a:ext uri="{FF2B5EF4-FFF2-40B4-BE49-F238E27FC236}">
                <a16:creationId xmlns:a16="http://schemas.microsoft.com/office/drawing/2014/main" id="{58FC1547-2BC9-613E-8A47-3AF490D91DB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13F36C4-E57F-05BA-7918-37A44755CCF7}"/>
              </a:ext>
            </a:extLst>
          </p:cNvPr>
          <p:cNvSpPr>
            <a:spLocks noGrp="1"/>
          </p:cNvSpPr>
          <p:nvPr>
            <p:ph type="sldNum" sz="quarter" idx="12"/>
          </p:nvPr>
        </p:nvSpPr>
        <p:spPr/>
        <p:txBody>
          <a:bodyPr/>
          <a:lstStyle/>
          <a:p>
            <a:fld id="{0EC32FE0-42AF-42E3-B4CF-8BD77D62F4EF}" type="slidenum">
              <a:rPr lang="it-IT" smtClean="0"/>
              <a:t>‹N›</a:t>
            </a:fld>
            <a:endParaRPr lang="it-IT"/>
          </a:p>
        </p:txBody>
      </p:sp>
    </p:spTree>
    <p:extLst>
      <p:ext uri="{BB962C8B-B14F-4D97-AF65-F5344CB8AC3E}">
        <p14:creationId xmlns:p14="http://schemas.microsoft.com/office/powerpoint/2010/main" val="4060358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5A60B8-67E3-B2E2-EAEE-90B8C0C14507}"/>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7C408BA-C0D9-3AC1-9458-14D66F65A0E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29333E5-3989-4CDF-2B3B-680F116800FE}"/>
              </a:ext>
            </a:extLst>
          </p:cNvPr>
          <p:cNvSpPr>
            <a:spLocks noGrp="1"/>
          </p:cNvSpPr>
          <p:nvPr>
            <p:ph type="dt" sz="half" idx="10"/>
          </p:nvPr>
        </p:nvSpPr>
        <p:spPr/>
        <p:txBody>
          <a:bodyPr/>
          <a:lstStyle/>
          <a:p>
            <a:fld id="{5C9BE2EB-19F6-4197-BCD2-DA8D7006B9AD}" type="datetimeFigureOut">
              <a:rPr lang="it-IT" smtClean="0"/>
              <a:t>22/04/2023</a:t>
            </a:fld>
            <a:endParaRPr lang="it-IT"/>
          </a:p>
        </p:txBody>
      </p:sp>
      <p:sp>
        <p:nvSpPr>
          <p:cNvPr id="5" name="Segnaposto piè di pagina 4">
            <a:extLst>
              <a:ext uri="{FF2B5EF4-FFF2-40B4-BE49-F238E27FC236}">
                <a16:creationId xmlns:a16="http://schemas.microsoft.com/office/drawing/2014/main" id="{19858DCD-8A51-20E8-9124-16F3CC70955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02E91D4-5EFE-C704-F9D8-9427499B8ACB}"/>
              </a:ext>
            </a:extLst>
          </p:cNvPr>
          <p:cNvSpPr>
            <a:spLocks noGrp="1"/>
          </p:cNvSpPr>
          <p:nvPr>
            <p:ph type="sldNum" sz="quarter" idx="12"/>
          </p:nvPr>
        </p:nvSpPr>
        <p:spPr/>
        <p:txBody>
          <a:bodyPr/>
          <a:lstStyle/>
          <a:p>
            <a:fld id="{0EC32FE0-42AF-42E3-B4CF-8BD77D62F4EF}" type="slidenum">
              <a:rPr lang="it-IT" smtClean="0"/>
              <a:t>‹N›</a:t>
            </a:fld>
            <a:endParaRPr lang="it-IT"/>
          </a:p>
        </p:txBody>
      </p:sp>
    </p:spTree>
    <p:extLst>
      <p:ext uri="{BB962C8B-B14F-4D97-AF65-F5344CB8AC3E}">
        <p14:creationId xmlns:p14="http://schemas.microsoft.com/office/powerpoint/2010/main" val="3841513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B6DA435-D1CA-FA50-B7E5-0CA3AF307CA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A562594-87D5-A0C7-BD3A-2E5BEC1925FD}"/>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18908A9-6EA8-3FAC-744E-19347B7AE724}"/>
              </a:ext>
            </a:extLst>
          </p:cNvPr>
          <p:cNvSpPr>
            <a:spLocks noGrp="1"/>
          </p:cNvSpPr>
          <p:nvPr>
            <p:ph type="dt" sz="half" idx="10"/>
          </p:nvPr>
        </p:nvSpPr>
        <p:spPr/>
        <p:txBody>
          <a:bodyPr/>
          <a:lstStyle/>
          <a:p>
            <a:fld id="{5C9BE2EB-19F6-4197-BCD2-DA8D7006B9AD}" type="datetimeFigureOut">
              <a:rPr lang="it-IT" smtClean="0"/>
              <a:t>22/04/2023</a:t>
            </a:fld>
            <a:endParaRPr lang="it-IT"/>
          </a:p>
        </p:txBody>
      </p:sp>
      <p:sp>
        <p:nvSpPr>
          <p:cNvPr id="5" name="Segnaposto piè di pagina 4">
            <a:extLst>
              <a:ext uri="{FF2B5EF4-FFF2-40B4-BE49-F238E27FC236}">
                <a16:creationId xmlns:a16="http://schemas.microsoft.com/office/drawing/2014/main" id="{EEAB01C5-D236-2F05-00FF-95C9973B786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01778A6-868A-5C87-6BEA-AC00AFFFB93F}"/>
              </a:ext>
            </a:extLst>
          </p:cNvPr>
          <p:cNvSpPr>
            <a:spLocks noGrp="1"/>
          </p:cNvSpPr>
          <p:nvPr>
            <p:ph type="sldNum" sz="quarter" idx="12"/>
          </p:nvPr>
        </p:nvSpPr>
        <p:spPr/>
        <p:txBody>
          <a:bodyPr/>
          <a:lstStyle/>
          <a:p>
            <a:fld id="{0EC32FE0-42AF-42E3-B4CF-8BD77D62F4EF}" type="slidenum">
              <a:rPr lang="it-IT" smtClean="0"/>
              <a:t>‹N›</a:t>
            </a:fld>
            <a:endParaRPr lang="it-IT"/>
          </a:p>
        </p:txBody>
      </p:sp>
    </p:spTree>
    <p:extLst>
      <p:ext uri="{BB962C8B-B14F-4D97-AF65-F5344CB8AC3E}">
        <p14:creationId xmlns:p14="http://schemas.microsoft.com/office/powerpoint/2010/main" val="4176392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AB9AF3-E2A3-EB57-618C-F64DB50FDF8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BB2FF89-2B66-63AF-E98C-B1722FC5BBA6}"/>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BFF35F8-2347-C082-B7C9-DC8FB446D91C}"/>
              </a:ext>
            </a:extLst>
          </p:cNvPr>
          <p:cNvSpPr>
            <a:spLocks noGrp="1"/>
          </p:cNvSpPr>
          <p:nvPr>
            <p:ph type="dt" sz="half" idx="10"/>
          </p:nvPr>
        </p:nvSpPr>
        <p:spPr/>
        <p:txBody>
          <a:bodyPr/>
          <a:lstStyle/>
          <a:p>
            <a:fld id="{5C9BE2EB-19F6-4197-BCD2-DA8D7006B9AD}" type="datetimeFigureOut">
              <a:rPr lang="it-IT" smtClean="0"/>
              <a:t>22/04/2023</a:t>
            </a:fld>
            <a:endParaRPr lang="it-IT"/>
          </a:p>
        </p:txBody>
      </p:sp>
      <p:sp>
        <p:nvSpPr>
          <p:cNvPr id="5" name="Segnaposto piè di pagina 4">
            <a:extLst>
              <a:ext uri="{FF2B5EF4-FFF2-40B4-BE49-F238E27FC236}">
                <a16:creationId xmlns:a16="http://schemas.microsoft.com/office/drawing/2014/main" id="{B4D8B541-1423-8CE2-9764-4A0D743899D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DDD5A89-AA55-05B1-DE90-37D8E01E6528}"/>
              </a:ext>
            </a:extLst>
          </p:cNvPr>
          <p:cNvSpPr>
            <a:spLocks noGrp="1"/>
          </p:cNvSpPr>
          <p:nvPr>
            <p:ph type="sldNum" sz="quarter" idx="12"/>
          </p:nvPr>
        </p:nvSpPr>
        <p:spPr/>
        <p:txBody>
          <a:bodyPr/>
          <a:lstStyle/>
          <a:p>
            <a:fld id="{0EC32FE0-42AF-42E3-B4CF-8BD77D62F4EF}" type="slidenum">
              <a:rPr lang="it-IT" smtClean="0"/>
              <a:t>‹N›</a:t>
            </a:fld>
            <a:endParaRPr lang="it-IT"/>
          </a:p>
        </p:txBody>
      </p:sp>
    </p:spTree>
    <p:extLst>
      <p:ext uri="{BB962C8B-B14F-4D97-AF65-F5344CB8AC3E}">
        <p14:creationId xmlns:p14="http://schemas.microsoft.com/office/powerpoint/2010/main" val="3988360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644349-3AC4-75FB-8F90-02983507A689}"/>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AF5AE23-0781-AD8C-38A0-B0952F84F7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B455120D-682C-607F-6DAB-DD0E6AF8C917}"/>
              </a:ext>
            </a:extLst>
          </p:cNvPr>
          <p:cNvSpPr>
            <a:spLocks noGrp="1"/>
          </p:cNvSpPr>
          <p:nvPr>
            <p:ph type="dt" sz="half" idx="10"/>
          </p:nvPr>
        </p:nvSpPr>
        <p:spPr/>
        <p:txBody>
          <a:bodyPr/>
          <a:lstStyle/>
          <a:p>
            <a:fld id="{5C9BE2EB-19F6-4197-BCD2-DA8D7006B9AD}" type="datetimeFigureOut">
              <a:rPr lang="it-IT" smtClean="0"/>
              <a:t>22/04/2023</a:t>
            </a:fld>
            <a:endParaRPr lang="it-IT"/>
          </a:p>
        </p:txBody>
      </p:sp>
      <p:sp>
        <p:nvSpPr>
          <p:cNvPr id="5" name="Segnaposto piè di pagina 4">
            <a:extLst>
              <a:ext uri="{FF2B5EF4-FFF2-40B4-BE49-F238E27FC236}">
                <a16:creationId xmlns:a16="http://schemas.microsoft.com/office/drawing/2014/main" id="{87F65762-9305-0415-7FF1-85C73CC0E00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B76B48-6D4A-D929-154F-534DB97385D3}"/>
              </a:ext>
            </a:extLst>
          </p:cNvPr>
          <p:cNvSpPr>
            <a:spLocks noGrp="1"/>
          </p:cNvSpPr>
          <p:nvPr>
            <p:ph type="sldNum" sz="quarter" idx="12"/>
          </p:nvPr>
        </p:nvSpPr>
        <p:spPr/>
        <p:txBody>
          <a:bodyPr/>
          <a:lstStyle/>
          <a:p>
            <a:fld id="{0EC32FE0-42AF-42E3-B4CF-8BD77D62F4EF}" type="slidenum">
              <a:rPr lang="it-IT" smtClean="0"/>
              <a:t>‹N›</a:t>
            </a:fld>
            <a:endParaRPr lang="it-IT"/>
          </a:p>
        </p:txBody>
      </p:sp>
    </p:spTree>
    <p:extLst>
      <p:ext uri="{BB962C8B-B14F-4D97-AF65-F5344CB8AC3E}">
        <p14:creationId xmlns:p14="http://schemas.microsoft.com/office/powerpoint/2010/main" val="1727728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64EB70-30AC-A622-322C-07D9D8AE389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EFA70FC-4E6C-450F-C4E8-4231CCA16DDE}"/>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B1CFFF0E-ED49-B88A-E07F-4AF1B623DE48}"/>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E7294122-9D5C-4570-9964-F8B82554069C}"/>
              </a:ext>
            </a:extLst>
          </p:cNvPr>
          <p:cNvSpPr>
            <a:spLocks noGrp="1"/>
          </p:cNvSpPr>
          <p:nvPr>
            <p:ph type="dt" sz="half" idx="10"/>
          </p:nvPr>
        </p:nvSpPr>
        <p:spPr/>
        <p:txBody>
          <a:bodyPr/>
          <a:lstStyle/>
          <a:p>
            <a:fld id="{5C9BE2EB-19F6-4197-BCD2-DA8D7006B9AD}" type="datetimeFigureOut">
              <a:rPr lang="it-IT" smtClean="0"/>
              <a:t>22/04/2023</a:t>
            </a:fld>
            <a:endParaRPr lang="it-IT"/>
          </a:p>
        </p:txBody>
      </p:sp>
      <p:sp>
        <p:nvSpPr>
          <p:cNvPr id="6" name="Segnaposto piè di pagina 5">
            <a:extLst>
              <a:ext uri="{FF2B5EF4-FFF2-40B4-BE49-F238E27FC236}">
                <a16:creationId xmlns:a16="http://schemas.microsoft.com/office/drawing/2014/main" id="{5E6E0A08-EC09-FBEE-58E2-3971956C250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3B47F06-563A-6593-31AE-4E384C24D52A}"/>
              </a:ext>
            </a:extLst>
          </p:cNvPr>
          <p:cNvSpPr>
            <a:spLocks noGrp="1"/>
          </p:cNvSpPr>
          <p:nvPr>
            <p:ph type="sldNum" sz="quarter" idx="12"/>
          </p:nvPr>
        </p:nvSpPr>
        <p:spPr/>
        <p:txBody>
          <a:bodyPr/>
          <a:lstStyle/>
          <a:p>
            <a:fld id="{0EC32FE0-42AF-42E3-B4CF-8BD77D62F4EF}" type="slidenum">
              <a:rPr lang="it-IT" smtClean="0"/>
              <a:t>‹N›</a:t>
            </a:fld>
            <a:endParaRPr lang="it-IT"/>
          </a:p>
        </p:txBody>
      </p:sp>
    </p:spTree>
    <p:extLst>
      <p:ext uri="{BB962C8B-B14F-4D97-AF65-F5344CB8AC3E}">
        <p14:creationId xmlns:p14="http://schemas.microsoft.com/office/powerpoint/2010/main" val="4001117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05B0C1-E28D-6BD6-C2E2-74D228A210C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FE5C83E-23CE-8034-E853-7709CAC11D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5A68041D-7A67-C70F-3211-47579F7C8C7A}"/>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7F3B6497-BC40-055D-A48D-8C0846A944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AE285F83-2FB0-B364-68FD-6BBB27EBEC67}"/>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61A06A11-5721-9A24-0A3C-FC43AFCF5A7A}"/>
              </a:ext>
            </a:extLst>
          </p:cNvPr>
          <p:cNvSpPr>
            <a:spLocks noGrp="1"/>
          </p:cNvSpPr>
          <p:nvPr>
            <p:ph type="dt" sz="half" idx="10"/>
          </p:nvPr>
        </p:nvSpPr>
        <p:spPr/>
        <p:txBody>
          <a:bodyPr/>
          <a:lstStyle/>
          <a:p>
            <a:fld id="{5C9BE2EB-19F6-4197-BCD2-DA8D7006B9AD}" type="datetimeFigureOut">
              <a:rPr lang="it-IT" smtClean="0"/>
              <a:t>22/04/2023</a:t>
            </a:fld>
            <a:endParaRPr lang="it-IT"/>
          </a:p>
        </p:txBody>
      </p:sp>
      <p:sp>
        <p:nvSpPr>
          <p:cNvPr id="8" name="Segnaposto piè di pagina 7">
            <a:extLst>
              <a:ext uri="{FF2B5EF4-FFF2-40B4-BE49-F238E27FC236}">
                <a16:creationId xmlns:a16="http://schemas.microsoft.com/office/drawing/2014/main" id="{BDF0FC72-B5E4-5320-D6E9-E1D3C0F3BFCB}"/>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131BC745-95A3-EE31-DEC1-283693969659}"/>
              </a:ext>
            </a:extLst>
          </p:cNvPr>
          <p:cNvSpPr>
            <a:spLocks noGrp="1"/>
          </p:cNvSpPr>
          <p:nvPr>
            <p:ph type="sldNum" sz="quarter" idx="12"/>
          </p:nvPr>
        </p:nvSpPr>
        <p:spPr/>
        <p:txBody>
          <a:bodyPr/>
          <a:lstStyle/>
          <a:p>
            <a:fld id="{0EC32FE0-42AF-42E3-B4CF-8BD77D62F4EF}" type="slidenum">
              <a:rPr lang="it-IT" smtClean="0"/>
              <a:t>‹N›</a:t>
            </a:fld>
            <a:endParaRPr lang="it-IT"/>
          </a:p>
        </p:txBody>
      </p:sp>
    </p:spTree>
    <p:extLst>
      <p:ext uri="{BB962C8B-B14F-4D97-AF65-F5344CB8AC3E}">
        <p14:creationId xmlns:p14="http://schemas.microsoft.com/office/powerpoint/2010/main" val="307152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EC5F34-D18E-6C57-F737-086C84CC0639}"/>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FF874A1F-DB5D-C391-3287-36598740F714}"/>
              </a:ext>
            </a:extLst>
          </p:cNvPr>
          <p:cNvSpPr>
            <a:spLocks noGrp="1"/>
          </p:cNvSpPr>
          <p:nvPr>
            <p:ph type="dt" sz="half" idx="10"/>
          </p:nvPr>
        </p:nvSpPr>
        <p:spPr/>
        <p:txBody>
          <a:bodyPr/>
          <a:lstStyle/>
          <a:p>
            <a:fld id="{5C9BE2EB-19F6-4197-BCD2-DA8D7006B9AD}" type="datetimeFigureOut">
              <a:rPr lang="it-IT" smtClean="0"/>
              <a:t>22/04/2023</a:t>
            </a:fld>
            <a:endParaRPr lang="it-IT"/>
          </a:p>
        </p:txBody>
      </p:sp>
      <p:sp>
        <p:nvSpPr>
          <p:cNvPr id="4" name="Segnaposto piè di pagina 3">
            <a:extLst>
              <a:ext uri="{FF2B5EF4-FFF2-40B4-BE49-F238E27FC236}">
                <a16:creationId xmlns:a16="http://schemas.microsoft.com/office/drawing/2014/main" id="{0E671D79-A5ED-B93A-F62B-717E4496CA94}"/>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EDCA8A7E-86C0-71D3-16FB-27535315DFFE}"/>
              </a:ext>
            </a:extLst>
          </p:cNvPr>
          <p:cNvSpPr>
            <a:spLocks noGrp="1"/>
          </p:cNvSpPr>
          <p:nvPr>
            <p:ph type="sldNum" sz="quarter" idx="12"/>
          </p:nvPr>
        </p:nvSpPr>
        <p:spPr/>
        <p:txBody>
          <a:bodyPr/>
          <a:lstStyle/>
          <a:p>
            <a:fld id="{0EC32FE0-42AF-42E3-B4CF-8BD77D62F4EF}" type="slidenum">
              <a:rPr lang="it-IT" smtClean="0"/>
              <a:t>‹N›</a:t>
            </a:fld>
            <a:endParaRPr lang="it-IT"/>
          </a:p>
        </p:txBody>
      </p:sp>
    </p:spTree>
    <p:extLst>
      <p:ext uri="{BB962C8B-B14F-4D97-AF65-F5344CB8AC3E}">
        <p14:creationId xmlns:p14="http://schemas.microsoft.com/office/powerpoint/2010/main" val="4155392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79F189E1-E650-8C59-0CC6-56E9191938DB}"/>
              </a:ext>
            </a:extLst>
          </p:cNvPr>
          <p:cNvSpPr>
            <a:spLocks noGrp="1"/>
          </p:cNvSpPr>
          <p:nvPr>
            <p:ph type="dt" sz="half" idx="10"/>
          </p:nvPr>
        </p:nvSpPr>
        <p:spPr/>
        <p:txBody>
          <a:bodyPr/>
          <a:lstStyle/>
          <a:p>
            <a:fld id="{5C9BE2EB-19F6-4197-BCD2-DA8D7006B9AD}" type="datetimeFigureOut">
              <a:rPr lang="it-IT" smtClean="0"/>
              <a:t>22/04/2023</a:t>
            </a:fld>
            <a:endParaRPr lang="it-IT"/>
          </a:p>
        </p:txBody>
      </p:sp>
      <p:sp>
        <p:nvSpPr>
          <p:cNvPr id="3" name="Segnaposto piè di pagina 2">
            <a:extLst>
              <a:ext uri="{FF2B5EF4-FFF2-40B4-BE49-F238E27FC236}">
                <a16:creationId xmlns:a16="http://schemas.microsoft.com/office/drawing/2014/main" id="{62477743-A425-9D75-608E-D45041DCA1D5}"/>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E755D263-95E1-84CD-AA48-8696F8A1D551}"/>
              </a:ext>
            </a:extLst>
          </p:cNvPr>
          <p:cNvSpPr>
            <a:spLocks noGrp="1"/>
          </p:cNvSpPr>
          <p:nvPr>
            <p:ph type="sldNum" sz="quarter" idx="12"/>
          </p:nvPr>
        </p:nvSpPr>
        <p:spPr/>
        <p:txBody>
          <a:bodyPr/>
          <a:lstStyle/>
          <a:p>
            <a:fld id="{0EC32FE0-42AF-42E3-B4CF-8BD77D62F4EF}" type="slidenum">
              <a:rPr lang="it-IT" smtClean="0"/>
              <a:t>‹N›</a:t>
            </a:fld>
            <a:endParaRPr lang="it-IT"/>
          </a:p>
        </p:txBody>
      </p:sp>
    </p:spTree>
    <p:extLst>
      <p:ext uri="{BB962C8B-B14F-4D97-AF65-F5344CB8AC3E}">
        <p14:creationId xmlns:p14="http://schemas.microsoft.com/office/powerpoint/2010/main" val="2132627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D86FE8-906F-D99A-E4AA-9B11675A7D11}"/>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4EE91D4-2990-AAFA-45CD-8AC0B0FABEC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EE97D386-961B-BE5E-64B1-3DD14C0B7E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C457D129-B788-84E0-CA4F-2F2E2895E8D2}"/>
              </a:ext>
            </a:extLst>
          </p:cNvPr>
          <p:cNvSpPr>
            <a:spLocks noGrp="1"/>
          </p:cNvSpPr>
          <p:nvPr>
            <p:ph type="dt" sz="half" idx="10"/>
          </p:nvPr>
        </p:nvSpPr>
        <p:spPr/>
        <p:txBody>
          <a:bodyPr/>
          <a:lstStyle/>
          <a:p>
            <a:fld id="{5C9BE2EB-19F6-4197-BCD2-DA8D7006B9AD}" type="datetimeFigureOut">
              <a:rPr lang="it-IT" smtClean="0"/>
              <a:t>22/04/2023</a:t>
            </a:fld>
            <a:endParaRPr lang="it-IT"/>
          </a:p>
        </p:txBody>
      </p:sp>
      <p:sp>
        <p:nvSpPr>
          <p:cNvPr id="6" name="Segnaposto piè di pagina 5">
            <a:extLst>
              <a:ext uri="{FF2B5EF4-FFF2-40B4-BE49-F238E27FC236}">
                <a16:creationId xmlns:a16="http://schemas.microsoft.com/office/drawing/2014/main" id="{12ABA140-BA49-A37B-2D2F-DF1BF672677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6DA338C-516A-5D77-286A-55F596BFB73D}"/>
              </a:ext>
            </a:extLst>
          </p:cNvPr>
          <p:cNvSpPr>
            <a:spLocks noGrp="1"/>
          </p:cNvSpPr>
          <p:nvPr>
            <p:ph type="sldNum" sz="quarter" idx="12"/>
          </p:nvPr>
        </p:nvSpPr>
        <p:spPr/>
        <p:txBody>
          <a:bodyPr/>
          <a:lstStyle/>
          <a:p>
            <a:fld id="{0EC32FE0-42AF-42E3-B4CF-8BD77D62F4EF}" type="slidenum">
              <a:rPr lang="it-IT" smtClean="0"/>
              <a:t>‹N›</a:t>
            </a:fld>
            <a:endParaRPr lang="it-IT"/>
          </a:p>
        </p:txBody>
      </p:sp>
    </p:spTree>
    <p:extLst>
      <p:ext uri="{BB962C8B-B14F-4D97-AF65-F5344CB8AC3E}">
        <p14:creationId xmlns:p14="http://schemas.microsoft.com/office/powerpoint/2010/main" val="4292742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BDE108-AC0E-9D34-6B5F-184B431F7DA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B0EE1749-EE71-471C-D259-009883B78E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7CD81305-A2CD-91BB-B8F4-8858BEB410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B50EC278-A245-9505-F0CD-3102D1604EDA}"/>
              </a:ext>
            </a:extLst>
          </p:cNvPr>
          <p:cNvSpPr>
            <a:spLocks noGrp="1"/>
          </p:cNvSpPr>
          <p:nvPr>
            <p:ph type="dt" sz="half" idx="10"/>
          </p:nvPr>
        </p:nvSpPr>
        <p:spPr/>
        <p:txBody>
          <a:bodyPr/>
          <a:lstStyle/>
          <a:p>
            <a:fld id="{5C9BE2EB-19F6-4197-BCD2-DA8D7006B9AD}" type="datetimeFigureOut">
              <a:rPr lang="it-IT" smtClean="0"/>
              <a:t>22/04/2023</a:t>
            </a:fld>
            <a:endParaRPr lang="it-IT"/>
          </a:p>
        </p:txBody>
      </p:sp>
      <p:sp>
        <p:nvSpPr>
          <p:cNvPr id="6" name="Segnaposto piè di pagina 5">
            <a:extLst>
              <a:ext uri="{FF2B5EF4-FFF2-40B4-BE49-F238E27FC236}">
                <a16:creationId xmlns:a16="http://schemas.microsoft.com/office/drawing/2014/main" id="{F8D04CBD-A33C-B548-E705-061161C9572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5460693-FB8F-2A44-79DE-D70B170B1813}"/>
              </a:ext>
            </a:extLst>
          </p:cNvPr>
          <p:cNvSpPr>
            <a:spLocks noGrp="1"/>
          </p:cNvSpPr>
          <p:nvPr>
            <p:ph type="sldNum" sz="quarter" idx="12"/>
          </p:nvPr>
        </p:nvSpPr>
        <p:spPr/>
        <p:txBody>
          <a:bodyPr/>
          <a:lstStyle/>
          <a:p>
            <a:fld id="{0EC32FE0-42AF-42E3-B4CF-8BD77D62F4EF}" type="slidenum">
              <a:rPr lang="it-IT" smtClean="0"/>
              <a:t>‹N›</a:t>
            </a:fld>
            <a:endParaRPr lang="it-IT"/>
          </a:p>
        </p:txBody>
      </p:sp>
    </p:spTree>
    <p:extLst>
      <p:ext uri="{BB962C8B-B14F-4D97-AF65-F5344CB8AC3E}">
        <p14:creationId xmlns:p14="http://schemas.microsoft.com/office/powerpoint/2010/main" val="962233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9AABB906-EE20-A6B0-BE9B-060997DE41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9AA7CB9-0EF4-6291-739A-E1E788BE5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D9E12C0-68B8-A941-3042-9F50951490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9BE2EB-19F6-4197-BCD2-DA8D7006B9AD}" type="datetimeFigureOut">
              <a:rPr lang="it-IT" smtClean="0"/>
              <a:t>22/04/2023</a:t>
            </a:fld>
            <a:endParaRPr lang="it-IT"/>
          </a:p>
        </p:txBody>
      </p:sp>
      <p:sp>
        <p:nvSpPr>
          <p:cNvPr id="5" name="Segnaposto piè di pagina 4">
            <a:extLst>
              <a:ext uri="{FF2B5EF4-FFF2-40B4-BE49-F238E27FC236}">
                <a16:creationId xmlns:a16="http://schemas.microsoft.com/office/drawing/2014/main" id="{56623B07-A649-6B78-A16D-23B522F8A6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A02C17A6-497A-4BFD-C24E-B9224EBBFA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C32FE0-42AF-42E3-B4CF-8BD77D62F4EF}" type="slidenum">
              <a:rPr lang="it-IT" smtClean="0"/>
              <a:t>‹N›</a:t>
            </a:fld>
            <a:endParaRPr lang="it-IT"/>
          </a:p>
        </p:txBody>
      </p:sp>
    </p:spTree>
    <p:extLst>
      <p:ext uri="{BB962C8B-B14F-4D97-AF65-F5344CB8AC3E}">
        <p14:creationId xmlns:p14="http://schemas.microsoft.com/office/powerpoint/2010/main" val="2528974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6536DA9-3297-2D8F-EB5F-3DC1A7D8BA83}"/>
              </a:ext>
            </a:extLst>
          </p:cNvPr>
          <p:cNvSpPr>
            <a:spLocks noGrp="1"/>
          </p:cNvSpPr>
          <p:nvPr>
            <p:ph type="ctrTitle"/>
          </p:nvPr>
        </p:nvSpPr>
        <p:spPr>
          <a:xfrm>
            <a:off x="1524000" y="1122362"/>
            <a:ext cx="9144000" cy="2624137"/>
          </a:xfrm>
        </p:spPr>
        <p:txBody>
          <a:bodyPr>
            <a:normAutofit/>
          </a:bodyPr>
          <a:lstStyle/>
          <a:p>
            <a:r>
              <a:rPr lang="it-IT" dirty="0"/>
              <a:t>Alunni con Bisogni Educativi Speciali</a:t>
            </a:r>
            <a:br>
              <a:rPr lang="it-IT" dirty="0"/>
            </a:br>
            <a:r>
              <a:rPr lang="it-IT" dirty="0"/>
              <a:t>formazione per i Neoassunti</a:t>
            </a:r>
          </a:p>
        </p:txBody>
      </p:sp>
      <p:sp>
        <p:nvSpPr>
          <p:cNvPr id="3" name="Sottotitolo 2">
            <a:extLst>
              <a:ext uri="{FF2B5EF4-FFF2-40B4-BE49-F238E27FC236}">
                <a16:creationId xmlns:a16="http://schemas.microsoft.com/office/drawing/2014/main" id="{E4337F68-04FA-3A52-C644-6C3E23FDBBE9}"/>
              </a:ext>
            </a:extLst>
          </p:cNvPr>
          <p:cNvSpPr>
            <a:spLocks noGrp="1"/>
          </p:cNvSpPr>
          <p:nvPr>
            <p:ph type="subTitle" idx="1"/>
          </p:nvPr>
        </p:nvSpPr>
        <p:spPr>
          <a:xfrm>
            <a:off x="1524000" y="4216400"/>
            <a:ext cx="9144000" cy="1854200"/>
          </a:xfrm>
        </p:spPr>
        <p:txBody>
          <a:bodyPr>
            <a:normAutofit/>
          </a:bodyPr>
          <a:lstStyle/>
          <a:p>
            <a:r>
              <a:rPr lang="it-IT" dirty="0"/>
              <a:t>Liceo Nervi Ferrari</a:t>
            </a:r>
          </a:p>
          <a:p>
            <a:r>
              <a:rPr lang="it-IT" dirty="0"/>
              <a:t>Aprile-maggio 2023</a:t>
            </a:r>
          </a:p>
          <a:p>
            <a:r>
              <a:rPr lang="it-IT" dirty="0"/>
              <a:t>Prof.ssa Anna Trombetta</a:t>
            </a:r>
          </a:p>
          <a:p>
            <a:endParaRPr lang="it-IT" dirty="0"/>
          </a:p>
        </p:txBody>
      </p:sp>
    </p:spTree>
    <p:extLst>
      <p:ext uri="{BB962C8B-B14F-4D97-AF65-F5344CB8AC3E}">
        <p14:creationId xmlns:p14="http://schemas.microsoft.com/office/powerpoint/2010/main" val="3623774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54B13B-7CC5-3744-AB13-A536F0767C22}"/>
              </a:ext>
            </a:extLst>
          </p:cNvPr>
          <p:cNvSpPr>
            <a:spLocks noGrp="1"/>
          </p:cNvSpPr>
          <p:nvPr>
            <p:ph type="title"/>
          </p:nvPr>
        </p:nvSpPr>
        <p:spPr>
          <a:xfrm>
            <a:off x="838200" y="365125"/>
            <a:ext cx="10515600" cy="1044575"/>
          </a:xfrm>
        </p:spPr>
        <p:txBody>
          <a:bodyPr/>
          <a:lstStyle/>
          <a:p>
            <a:r>
              <a:rPr lang="it-IT" b="1" dirty="0">
                <a:solidFill>
                  <a:srgbClr val="00B050"/>
                </a:solidFill>
              </a:rPr>
              <a:t>Personalizzazioni</a:t>
            </a:r>
            <a:endParaRPr lang="it-IT" dirty="0">
              <a:solidFill>
                <a:srgbClr val="00B050"/>
              </a:solidFill>
            </a:endParaRPr>
          </a:p>
        </p:txBody>
      </p:sp>
      <p:sp>
        <p:nvSpPr>
          <p:cNvPr id="3" name="Segnaposto contenuto 2">
            <a:extLst>
              <a:ext uri="{FF2B5EF4-FFF2-40B4-BE49-F238E27FC236}">
                <a16:creationId xmlns:a16="http://schemas.microsoft.com/office/drawing/2014/main" id="{D74564FE-561C-C3DD-BCAB-B3610A0D701D}"/>
              </a:ext>
            </a:extLst>
          </p:cNvPr>
          <p:cNvSpPr>
            <a:spLocks noGrp="1"/>
          </p:cNvSpPr>
          <p:nvPr>
            <p:ph idx="1"/>
          </p:nvPr>
        </p:nvSpPr>
        <p:spPr/>
        <p:txBody>
          <a:bodyPr/>
          <a:lstStyle/>
          <a:p>
            <a:pPr marL="0" indent="0">
              <a:lnSpc>
                <a:spcPct val="107000"/>
              </a:lnSpc>
              <a:spcAft>
                <a:spcPts val="800"/>
              </a:spcAft>
              <a:buNone/>
            </a:pPr>
            <a:r>
              <a:rPr lang="it-IT"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Strumenti compensativi</a:t>
            </a:r>
            <a:r>
              <a:rPr lang="it-IT" sz="2800" dirty="0">
                <a:effectLst/>
                <a:latin typeface="Calibri" panose="020F0502020204030204" pitchFamily="34" charset="0"/>
                <a:ea typeface="Calibri" panose="020F0502020204030204" pitchFamily="34" charset="0"/>
                <a:cs typeface="Times New Roman" panose="02020603050405020304" pitchFamily="18" charset="0"/>
              </a:rPr>
              <a:t>: PC, programmi di videoscrittura, sintesi vocale, calcolatrice, tabella con formule o con le regole grammaticali, tavola pitagorica, mappe concettuali, carte geografiche, dizionario digitale, diverse modalità di verifica, domande guida….</a:t>
            </a:r>
          </a:p>
          <a:p>
            <a:pPr marL="0" indent="0">
              <a:lnSpc>
                <a:spcPct val="107000"/>
              </a:lnSpc>
              <a:spcAft>
                <a:spcPts val="800"/>
              </a:spcAft>
              <a:buNone/>
            </a:pPr>
            <a:r>
              <a:rPr lang="it-IT" sz="2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Misure dispensative</a:t>
            </a:r>
            <a:r>
              <a:rPr lang="it-IT" sz="2800" dirty="0">
                <a:effectLst/>
                <a:latin typeface="Calibri" panose="020F0502020204030204" pitchFamily="34" charset="0"/>
                <a:ea typeface="Calibri" panose="020F0502020204030204" pitchFamily="34" charset="0"/>
                <a:cs typeface="Times New Roman" panose="02020603050405020304" pitchFamily="18" charset="0"/>
              </a:rPr>
              <a:t>: esercizi più corti, evitare la lettura a voce alta, ridurre i compiti a casa, evitare l’apprendimento mnemonico, evitare lo studio di molte pagine, evitare la sovrapposizione di più prove nello stesso giorno o troppe nella settimana….</a:t>
            </a:r>
          </a:p>
          <a:p>
            <a:pPr marL="0" indent="0">
              <a:buNone/>
            </a:pPr>
            <a:endParaRPr lang="it-IT" dirty="0"/>
          </a:p>
        </p:txBody>
      </p:sp>
    </p:spTree>
    <p:extLst>
      <p:ext uri="{BB962C8B-B14F-4D97-AF65-F5344CB8AC3E}">
        <p14:creationId xmlns:p14="http://schemas.microsoft.com/office/powerpoint/2010/main" val="7545833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AAF813-9256-8137-243F-1E6DFF5CDFFB}"/>
              </a:ext>
            </a:extLst>
          </p:cNvPr>
          <p:cNvSpPr>
            <a:spLocks noGrp="1"/>
          </p:cNvSpPr>
          <p:nvPr>
            <p:ph type="title"/>
          </p:nvPr>
        </p:nvSpPr>
        <p:spPr>
          <a:xfrm>
            <a:off x="838200" y="365125"/>
            <a:ext cx="10871200" cy="917575"/>
          </a:xfrm>
        </p:spPr>
        <p:txBody>
          <a:bodyPr/>
          <a:lstStyle/>
          <a:p>
            <a:r>
              <a:rPr lang="it-IT" b="1" dirty="0">
                <a:solidFill>
                  <a:srgbClr val="00B050"/>
                </a:solidFill>
              </a:rPr>
              <a:t>D.I. 182/2020: personalizzazione delle verifiche</a:t>
            </a:r>
            <a:endParaRPr lang="it-IT" dirty="0">
              <a:solidFill>
                <a:srgbClr val="00B050"/>
              </a:solidFill>
            </a:endParaRPr>
          </a:p>
        </p:txBody>
      </p:sp>
      <p:sp>
        <p:nvSpPr>
          <p:cNvPr id="3" name="Segnaposto contenuto 2">
            <a:extLst>
              <a:ext uri="{FF2B5EF4-FFF2-40B4-BE49-F238E27FC236}">
                <a16:creationId xmlns:a16="http://schemas.microsoft.com/office/drawing/2014/main" id="{851F4D35-456C-4742-C47E-2F23B454593A}"/>
              </a:ext>
            </a:extLst>
          </p:cNvPr>
          <p:cNvSpPr>
            <a:spLocks noGrp="1"/>
          </p:cNvSpPr>
          <p:nvPr>
            <p:ph idx="1"/>
          </p:nvPr>
        </p:nvSpPr>
        <p:spPr>
          <a:xfrm>
            <a:off x="838200" y="1282700"/>
            <a:ext cx="10515600" cy="4894263"/>
          </a:xfrm>
        </p:spPr>
        <p:txBody>
          <a:bodyPr/>
          <a:lstStyle/>
          <a:p>
            <a:r>
              <a:rPr lang="it-IT" sz="2800" b="1" dirty="0">
                <a:solidFill>
                  <a:srgbClr val="FF0000"/>
                </a:solidFill>
                <a:latin typeface="Calibri" panose="020F0502020204030204" pitchFamily="34" charset="0"/>
              </a:rPr>
              <a:t>Queste misure non sono delle concessioni ma atti di equità</a:t>
            </a:r>
            <a:r>
              <a:rPr lang="it-IT" sz="2800" dirty="0">
                <a:latin typeface="Calibri" panose="020F0502020204030204" pitchFamily="34" charset="0"/>
              </a:rPr>
              <a:t>, non agevolano l’alunno ma </a:t>
            </a:r>
            <a:r>
              <a:rPr lang="it-IT" sz="2800" b="1" dirty="0">
                <a:solidFill>
                  <a:srgbClr val="FF0000"/>
                </a:solidFill>
                <a:latin typeface="Calibri" panose="020F0502020204030204" pitchFamily="34" charset="0"/>
              </a:rPr>
              <a:t>lo mettono semplicemente nelle stesse condizioni degli altri. </a:t>
            </a:r>
            <a:r>
              <a:rPr lang="it-IT" sz="2800" dirty="0">
                <a:latin typeface="Calibri" panose="020F0502020204030204" pitchFamily="34" charset="0"/>
              </a:rPr>
              <a:t>Pertanto non gravano sulle griglie di valutazione, né influiscono sul risultato finale, né tantomeno sull’equipollenza delle prove.</a:t>
            </a:r>
            <a:br>
              <a:rPr lang="it-IT" sz="2800" dirty="0">
                <a:latin typeface="Calibri" panose="020F0502020204030204" pitchFamily="34" charset="0"/>
              </a:rPr>
            </a:br>
            <a:br>
              <a:rPr lang="it-IT" sz="2800" dirty="0">
                <a:latin typeface="Calibri" panose="020F0502020204030204" pitchFamily="34" charset="0"/>
              </a:rPr>
            </a:br>
            <a:r>
              <a:rPr lang="it-IT" sz="2800" dirty="0">
                <a:latin typeface="Calibri" panose="020F0502020204030204" pitchFamily="34" charset="0"/>
              </a:rPr>
              <a:t>«</a:t>
            </a:r>
            <a:r>
              <a:rPr lang="it-IT" sz="2800" i="1" dirty="0">
                <a:latin typeface="Calibri" panose="020F0502020204030204" pitchFamily="34" charset="0"/>
              </a:rPr>
              <a:t>Le modalità di verifica devono fondarsi su un criterio di equità, affinché la valutazione globale degli apprendimenti disciplinari non sia compromessa da eventuali barriere legate a metodi e strumenti inadeguati.</a:t>
            </a:r>
            <a:r>
              <a:rPr lang="it-IT" sz="2800" dirty="0">
                <a:latin typeface="Calibri" panose="020F0502020204030204" pitchFamily="34" charset="0"/>
              </a:rPr>
              <a:t>» (D.I. 182/2020: Allegato B - Linee guida - 8.2 Modalità di verifica)</a:t>
            </a:r>
          </a:p>
          <a:p>
            <a:endParaRPr lang="it-IT" dirty="0"/>
          </a:p>
        </p:txBody>
      </p:sp>
    </p:spTree>
    <p:extLst>
      <p:ext uri="{BB962C8B-B14F-4D97-AF65-F5344CB8AC3E}">
        <p14:creationId xmlns:p14="http://schemas.microsoft.com/office/powerpoint/2010/main" val="3468939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D3F823-5C6A-CBFD-AAC1-F1CF4AABC502}"/>
              </a:ext>
            </a:extLst>
          </p:cNvPr>
          <p:cNvSpPr>
            <a:spLocks noGrp="1"/>
          </p:cNvSpPr>
          <p:nvPr>
            <p:ph type="title"/>
          </p:nvPr>
        </p:nvSpPr>
        <p:spPr>
          <a:xfrm>
            <a:off x="838200" y="365125"/>
            <a:ext cx="10515600" cy="841375"/>
          </a:xfrm>
        </p:spPr>
        <p:txBody>
          <a:bodyPr>
            <a:normAutofit/>
          </a:bodyPr>
          <a:lstStyle/>
          <a:p>
            <a:r>
              <a:rPr lang="it-IT" b="1" dirty="0">
                <a:solidFill>
                  <a:srgbClr val="00B050"/>
                </a:solidFill>
                <a:latin typeface="Calibri" panose="020F0502020204030204" pitchFamily="34" charset="0"/>
              </a:rPr>
              <a:t>D.I. 182 del 2020 e D. Lgs. 62/2017 </a:t>
            </a:r>
            <a:r>
              <a:rPr lang="it-IT" b="1" dirty="0">
                <a:solidFill>
                  <a:srgbClr val="00B050"/>
                </a:solidFill>
              </a:rPr>
              <a:t>	</a:t>
            </a:r>
          </a:p>
        </p:txBody>
      </p:sp>
      <p:sp>
        <p:nvSpPr>
          <p:cNvPr id="3" name="Segnaposto contenuto 2">
            <a:extLst>
              <a:ext uri="{FF2B5EF4-FFF2-40B4-BE49-F238E27FC236}">
                <a16:creationId xmlns:a16="http://schemas.microsoft.com/office/drawing/2014/main" id="{B3914E4F-E55A-6CB3-B2DD-0C56201E8F23}"/>
              </a:ext>
            </a:extLst>
          </p:cNvPr>
          <p:cNvSpPr>
            <a:spLocks noGrp="1"/>
          </p:cNvSpPr>
          <p:nvPr>
            <p:ph idx="1"/>
          </p:nvPr>
        </p:nvSpPr>
        <p:spPr>
          <a:xfrm>
            <a:off x="838200" y="1625600"/>
            <a:ext cx="10515600" cy="4551363"/>
          </a:xfrm>
        </p:spPr>
        <p:txBody>
          <a:bodyPr>
            <a:normAutofit/>
          </a:bodyPr>
          <a:lstStyle/>
          <a:p>
            <a:pPr marL="0" indent="0">
              <a:buNone/>
            </a:pPr>
            <a:r>
              <a:rPr lang="it-IT" b="1" dirty="0"/>
              <a:t>Chi segue una programmazione con prove equipollenti?</a:t>
            </a:r>
            <a:endParaRPr lang="it-IT" sz="2800" dirty="0">
              <a:effectLst/>
              <a:latin typeface="Calibri" panose="020F0502020204030204" pitchFamily="34" charset="0"/>
              <a:ea typeface="Calibri" panose="020F0502020204030204" pitchFamily="34" charset="0"/>
            </a:endParaRPr>
          </a:p>
          <a:p>
            <a:pPr marL="0" indent="0">
              <a:buNone/>
            </a:pPr>
            <a:r>
              <a:rPr lang="it-IT" sz="2800" dirty="0">
                <a:latin typeface="Calibri" panose="020F0502020204030204" pitchFamily="34" charset="0"/>
              </a:rPr>
              <a:t>Tra gli alunni con Bisogni Educativi Speciali, </a:t>
            </a:r>
            <a:r>
              <a:rPr lang="it-IT" sz="2800" b="1" dirty="0">
                <a:solidFill>
                  <a:srgbClr val="C00000"/>
                </a:solidFill>
                <a:latin typeface="Calibri" panose="020F0502020204030204" pitchFamily="34" charset="0"/>
              </a:rPr>
              <a:t>solo gli studenti con disabilità che hanno una Diagnosi Funzionale (o che avranno un Profilo di Funzionamento) e un PEI</a:t>
            </a:r>
            <a:r>
              <a:rPr lang="it-IT" sz="2800" dirty="0">
                <a:latin typeface="Calibri" panose="020F0502020204030204" pitchFamily="34" charset="0"/>
              </a:rPr>
              <a:t> possono seguire percorsi che prevedono prove equipollenti.</a:t>
            </a:r>
          </a:p>
          <a:p>
            <a:pPr marL="0" indent="0">
              <a:buNone/>
            </a:pPr>
            <a:r>
              <a:rPr lang="it-IT" sz="2800" b="1" dirty="0">
                <a:solidFill>
                  <a:srgbClr val="FF0000"/>
                </a:solidFill>
              </a:rPr>
              <a:t>La prova equipollente </a:t>
            </a:r>
            <a:r>
              <a:rPr lang="it-IT" sz="2800" dirty="0"/>
              <a:t>è una prova </a:t>
            </a:r>
            <a:r>
              <a:rPr lang="it-IT" sz="2800" b="1" dirty="0">
                <a:solidFill>
                  <a:srgbClr val="FF0000"/>
                </a:solidFill>
              </a:rPr>
              <a:t>corrispondente</a:t>
            </a:r>
            <a:r>
              <a:rPr lang="it-IT" sz="2800" dirty="0"/>
              <a:t> agli effetti giuridici </a:t>
            </a:r>
            <a:r>
              <a:rPr lang="it-IT" sz="2800" b="1" dirty="0">
                <a:solidFill>
                  <a:srgbClr val="FF0000"/>
                </a:solidFill>
              </a:rPr>
              <a:t>a un’altra presa come modello di riferimento, </a:t>
            </a:r>
            <a:r>
              <a:rPr lang="it-IT" sz="2800" dirty="0"/>
              <a:t>ma non solo….</a:t>
            </a:r>
          </a:p>
          <a:p>
            <a:pPr marL="0" indent="0">
              <a:buNone/>
            </a:pPr>
            <a:endParaRPr lang="it-IT" dirty="0">
              <a:latin typeface="Calibri" panose="020F0502020204030204" pitchFamily="34" charset="0"/>
            </a:endParaRPr>
          </a:p>
          <a:p>
            <a:pPr marL="0" indent="0">
              <a:buNone/>
            </a:pPr>
            <a:r>
              <a:rPr lang="it-IT" sz="2800" dirty="0">
                <a:latin typeface="Calibri" panose="020F0502020204030204" pitchFamily="34" charset="0"/>
              </a:rPr>
              <a:t>può essere</a:t>
            </a:r>
            <a:r>
              <a:rPr lang="it-IT" sz="2800" b="1" dirty="0">
                <a:solidFill>
                  <a:srgbClr val="FF0000"/>
                </a:solidFill>
                <a:latin typeface="Calibri" panose="020F0502020204030204" pitchFamily="34" charset="0"/>
              </a:rPr>
              <a:t> di valore equipollente </a:t>
            </a:r>
            <a:r>
              <a:rPr lang="it-IT" sz="2800" dirty="0">
                <a:latin typeface="Calibri" panose="020F0502020204030204" pitchFamily="34" charset="0"/>
              </a:rPr>
              <a:t>anche</a:t>
            </a:r>
            <a:r>
              <a:rPr lang="it-IT" sz="2800" b="1" dirty="0">
                <a:solidFill>
                  <a:srgbClr val="FF0000"/>
                </a:solidFill>
                <a:latin typeface="Calibri" panose="020F0502020204030204" pitchFamily="34" charset="0"/>
              </a:rPr>
              <a:t> una prova differenziata.</a:t>
            </a:r>
          </a:p>
          <a:p>
            <a:pPr marL="0" indent="0">
              <a:buNone/>
            </a:pPr>
            <a:endParaRPr lang="it-IT" sz="2800" dirty="0">
              <a:latin typeface="Calibri" panose="020F0502020204030204" pitchFamily="34" charset="0"/>
            </a:endParaRPr>
          </a:p>
          <a:p>
            <a:endParaRPr lang="it-IT" dirty="0"/>
          </a:p>
        </p:txBody>
      </p:sp>
    </p:spTree>
    <p:extLst>
      <p:ext uri="{BB962C8B-B14F-4D97-AF65-F5344CB8AC3E}">
        <p14:creationId xmlns:p14="http://schemas.microsoft.com/office/powerpoint/2010/main" val="10412018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E6532C-ECFD-367A-8820-35810B2CCC31}"/>
              </a:ext>
            </a:extLst>
          </p:cNvPr>
          <p:cNvSpPr>
            <a:spLocks noGrp="1"/>
          </p:cNvSpPr>
          <p:nvPr>
            <p:ph type="title"/>
          </p:nvPr>
        </p:nvSpPr>
        <p:spPr>
          <a:xfrm>
            <a:off x="838200" y="365125"/>
            <a:ext cx="10858500" cy="790575"/>
          </a:xfrm>
        </p:spPr>
        <p:txBody>
          <a:bodyPr/>
          <a:lstStyle/>
          <a:p>
            <a:r>
              <a:rPr lang="it-IT" b="1" kern="0" dirty="0">
                <a:effectLst/>
                <a:latin typeface="Calibri" panose="020F0502020204030204" pitchFamily="34" charset="0"/>
                <a:ea typeface="Calibri" panose="020F0502020204030204" pitchFamily="34" charset="0"/>
              </a:rPr>
              <a:t>L’esame di Stato prevede prove equipollenti?</a:t>
            </a:r>
            <a:endParaRPr lang="it-IT" dirty="0"/>
          </a:p>
        </p:txBody>
      </p:sp>
      <p:sp>
        <p:nvSpPr>
          <p:cNvPr id="3" name="Segnaposto contenuto 2">
            <a:extLst>
              <a:ext uri="{FF2B5EF4-FFF2-40B4-BE49-F238E27FC236}">
                <a16:creationId xmlns:a16="http://schemas.microsoft.com/office/drawing/2014/main" id="{604D8798-C428-7661-3170-ED5818F6BD18}"/>
              </a:ext>
            </a:extLst>
          </p:cNvPr>
          <p:cNvSpPr>
            <a:spLocks noGrp="1"/>
          </p:cNvSpPr>
          <p:nvPr>
            <p:ph idx="1"/>
          </p:nvPr>
        </p:nvSpPr>
        <p:spPr>
          <a:xfrm>
            <a:off x="838200" y="1155700"/>
            <a:ext cx="10515600" cy="5021263"/>
          </a:xfrm>
        </p:spPr>
        <p:txBody>
          <a:bodyPr>
            <a:normAutofit fontScale="92500" lnSpcReduction="10000"/>
          </a:bodyPr>
          <a:lstStyle/>
          <a:p>
            <a:r>
              <a:rPr lang="it-IT" sz="2800" b="1" dirty="0">
                <a:solidFill>
                  <a:srgbClr val="C00000"/>
                </a:solidFill>
                <a:latin typeface="Calibri" panose="020F0502020204030204" pitchFamily="34" charset="0"/>
              </a:rPr>
              <a:t>L’esame di Stato prevede prove equipollenti se durante l’anno il GLO le ha già previste in una o più discipline. </a:t>
            </a:r>
            <a:br>
              <a:rPr lang="it-IT" sz="2800" dirty="0">
                <a:latin typeface="Calibri" panose="020F0502020204030204" pitchFamily="34" charset="0"/>
              </a:rPr>
            </a:br>
            <a:r>
              <a:rPr lang="it-IT" sz="2800" dirty="0">
                <a:latin typeface="Calibri" panose="020F0502020204030204" pitchFamily="34" charset="0"/>
              </a:rPr>
              <a:t>Gli studenti infatti saranno valutati sempre e comunque su prove corrispondenti agli insegnamenti impartiti.</a:t>
            </a:r>
            <a:br>
              <a:rPr lang="it-IT" sz="2800" dirty="0">
                <a:latin typeface="Calibri" panose="020F0502020204030204" pitchFamily="34" charset="0"/>
              </a:rPr>
            </a:br>
            <a:r>
              <a:rPr lang="it-IT" sz="2800" b="1" dirty="0">
                <a:solidFill>
                  <a:srgbClr val="0070C0"/>
                </a:solidFill>
                <a:latin typeface="Calibri" panose="020F0502020204030204" pitchFamily="34" charset="0"/>
              </a:rPr>
              <a:t>Le prove d’esame possono essere personalizzate se sono state personalizzate in corso d’anno</a:t>
            </a:r>
            <a:r>
              <a:rPr lang="it-IT" sz="2800" dirty="0">
                <a:latin typeface="Calibri" panose="020F0502020204030204" pitchFamily="34" charset="0"/>
              </a:rPr>
              <a:t>, senza che per questo sia compromessa la validità del titolo di studio.</a:t>
            </a:r>
            <a:br>
              <a:rPr lang="it-IT" sz="2800" dirty="0">
                <a:latin typeface="Calibri" panose="020F0502020204030204" pitchFamily="34" charset="0"/>
              </a:rPr>
            </a:br>
            <a:br>
              <a:rPr lang="it-IT" sz="2800" dirty="0">
                <a:latin typeface="Calibri" panose="020F0502020204030204" pitchFamily="34" charset="0"/>
              </a:rPr>
            </a:br>
            <a:r>
              <a:rPr lang="it-IT" sz="2800" b="1" dirty="0">
                <a:solidFill>
                  <a:srgbClr val="00B050"/>
                </a:solidFill>
                <a:latin typeface="Calibri" panose="020F0502020204030204" pitchFamily="34" charset="0"/>
              </a:rPr>
              <a:t>Le prove equipollenti devono esser dichiarate e allegate nel documento del 15 maggio, in modo che l’esame si basi su quelle.</a:t>
            </a:r>
            <a:br>
              <a:rPr lang="it-IT" sz="2800" b="1" dirty="0">
                <a:solidFill>
                  <a:srgbClr val="00B050"/>
                </a:solidFill>
                <a:latin typeface="Calibri" panose="020F0502020204030204" pitchFamily="34" charset="0"/>
              </a:rPr>
            </a:br>
            <a:r>
              <a:rPr lang="it-IT" sz="2800" b="1" dirty="0">
                <a:solidFill>
                  <a:srgbClr val="9A21A7"/>
                </a:solidFill>
                <a:latin typeface="Calibri" panose="020F0502020204030204" pitchFamily="34" charset="0"/>
              </a:rPr>
              <a:t>Va verbalizzato che lo studente/la studentessa con disabilità ha seguito un percorso per prove equipollenti di tipo B </a:t>
            </a:r>
            <a:r>
              <a:rPr lang="it-IT" sz="2800" dirty="0">
                <a:latin typeface="Calibri" panose="020F0502020204030204" pitchFamily="34" charset="0"/>
              </a:rPr>
              <a:t>e che quindi ne ha diritto anche all’Esame di Stato con variazioni nei contenuti e negli obiettivi secondo le modalità e i principi visti in corso d’anno, perché sia garantita una valutazione equa.</a:t>
            </a:r>
          </a:p>
          <a:p>
            <a:endParaRPr lang="it-IT" dirty="0"/>
          </a:p>
        </p:txBody>
      </p:sp>
    </p:spTree>
    <p:extLst>
      <p:ext uri="{BB962C8B-B14F-4D97-AF65-F5344CB8AC3E}">
        <p14:creationId xmlns:p14="http://schemas.microsoft.com/office/powerpoint/2010/main" val="2611097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02EF7F-15AC-CAEB-F2E6-1B0BE730FABC}"/>
              </a:ext>
            </a:extLst>
          </p:cNvPr>
          <p:cNvSpPr>
            <a:spLocks noGrp="1"/>
          </p:cNvSpPr>
          <p:nvPr>
            <p:ph type="title"/>
          </p:nvPr>
        </p:nvSpPr>
        <p:spPr/>
        <p:txBody>
          <a:bodyPr/>
          <a:lstStyle/>
          <a:p>
            <a:pPr algn="ctr"/>
            <a:r>
              <a:rPr lang="it-IT" b="1" dirty="0">
                <a:solidFill>
                  <a:srgbClr val="00B050"/>
                </a:solidFill>
                <a:effectLst>
                  <a:outerShdw blurRad="38100" dist="38100" dir="2700000" algn="tl">
                    <a:srgbClr val="000000">
                      <a:alpha val="43137"/>
                    </a:srgbClr>
                  </a:outerShdw>
                </a:effectLst>
              </a:rPr>
              <a:t>DISABILITÀ</a:t>
            </a:r>
            <a:endParaRPr lang="it-IT" dirty="0"/>
          </a:p>
        </p:txBody>
      </p:sp>
      <p:sp>
        <p:nvSpPr>
          <p:cNvPr id="3" name="Segnaposto contenuto 2">
            <a:extLst>
              <a:ext uri="{FF2B5EF4-FFF2-40B4-BE49-F238E27FC236}">
                <a16:creationId xmlns:a16="http://schemas.microsoft.com/office/drawing/2014/main" id="{8B215264-6F22-1542-6CAF-D5EC290BD60B}"/>
              </a:ext>
            </a:extLst>
          </p:cNvPr>
          <p:cNvSpPr>
            <a:spLocks noGrp="1"/>
          </p:cNvSpPr>
          <p:nvPr>
            <p:ph idx="1"/>
          </p:nvPr>
        </p:nvSpPr>
        <p:spPr/>
        <p:txBody>
          <a:bodyPr/>
          <a:lstStyle/>
          <a:p>
            <a:r>
              <a:rPr lang="it-IT" dirty="0"/>
              <a:t>Il Ministero della Salute ha emanato le nuove Linee guida per la redazione della certificazione di disabilità in età evolutiva ai fini dell’inclusione scolastica e del profilo di funzionamento tenuto conto della classificazione internazionale delle malattie e della classificazione internazionale del funzionamento, della disabilità e della salute dell’OMS</a:t>
            </a:r>
          </a:p>
          <a:p>
            <a:r>
              <a:rPr lang="it-IT" dirty="0"/>
              <a:t>emanate nel novembre 2022 e predisposte al fine di dare attuazione a quanto previsto all’articolo 5, comma 6 del Decreto legislativo n. 66/2017.</a:t>
            </a:r>
          </a:p>
        </p:txBody>
      </p:sp>
    </p:spTree>
    <p:extLst>
      <p:ext uri="{BB962C8B-B14F-4D97-AF65-F5344CB8AC3E}">
        <p14:creationId xmlns:p14="http://schemas.microsoft.com/office/powerpoint/2010/main" val="31113451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9BF8EEDA-B45B-0A3E-1C34-FBF4252E31F6}"/>
              </a:ext>
            </a:extLst>
          </p:cNvPr>
          <p:cNvPicPr>
            <a:picLocks noChangeAspect="1"/>
          </p:cNvPicPr>
          <p:nvPr/>
        </p:nvPicPr>
        <p:blipFill>
          <a:blip r:embed="rId2"/>
          <a:stretch>
            <a:fillRect/>
          </a:stretch>
        </p:blipFill>
        <p:spPr>
          <a:xfrm>
            <a:off x="636362" y="266700"/>
            <a:ext cx="11212737" cy="6494577"/>
          </a:xfrm>
          <a:prstGeom prst="rect">
            <a:avLst/>
          </a:prstGeom>
        </p:spPr>
      </p:pic>
    </p:spTree>
    <p:extLst>
      <p:ext uri="{BB962C8B-B14F-4D97-AF65-F5344CB8AC3E}">
        <p14:creationId xmlns:p14="http://schemas.microsoft.com/office/powerpoint/2010/main" val="1666060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3F577976-3E72-9F9C-5F6B-E0009C96CA91}"/>
              </a:ext>
            </a:extLst>
          </p:cNvPr>
          <p:cNvPicPr>
            <a:picLocks noChangeAspect="1"/>
          </p:cNvPicPr>
          <p:nvPr/>
        </p:nvPicPr>
        <p:blipFill>
          <a:blip r:embed="rId2"/>
          <a:stretch>
            <a:fillRect/>
          </a:stretch>
        </p:blipFill>
        <p:spPr>
          <a:xfrm>
            <a:off x="1190873" y="254000"/>
            <a:ext cx="10065319" cy="6515099"/>
          </a:xfrm>
          <a:prstGeom prst="rect">
            <a:avLst/>
          </a:prstGeom>
        </p:spPr>
      </p:pic>
    </p:spTree>
    <p:extLst>
      <p:ext uri="{BB962C8B-B14F-4D97-AF65-F5344CB8AC3E}">
        <p14:creationId xmlns:p14="http://schemas.microsoft.com/office/powerpoint/2010/main" val="3398086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38E7F9BD-D65A-D4AA-E668-580B9DB220C5}"/>
              </a:ext>
            </a:extLst>
          </p:cNvPr>
          <p:cNvPicPr>
            <a:picLocks noChangeAspect="1"/>
          </p:cNvPicPr>
          <p:nvPr/>
        </p:nvPicPr>
        <p:blipFill>
          <a:blip r:embed="rId2"/>
          <a:stretch>
            <a:fillRect/>
          </a:stretch>
        </p:blipFill>
        <p:spPr>
          <a:xfrm>
            <a:off x="1022784" y="342900"/>
            <a:ext cx="10710123" cy="6515099"/>
          </a:xfrm>
          <a:prstGeom prst="rect">
            <a:avLst/>
          </a:prstGeom>
        </p:spPr>
      </p:pic>
    </p:spTree>
    <p:extLst>
      <p:ext uri="{BB962C8B-B14F-4D97-AF65-F5344CB8AC3E}">
        <p14:creationId xmlns:p14="http://schemas.microsoft.com/office/powerpoint/2010/main" val="24480906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26D1AA35-9015-7AD8-E636-C0D22E806DFD}"/>
              </a:ext>
            </a:extLst>
          </p:cNvPr>
          <p:cNvPicPr>
            <a:picLocks noChangeAspect="1"/>
          </p:cNvPicPr>
          <p:nvPr/>
        </p:nvPicPr>
        <p:blipFill>
          <a:blip r:embed="rId2"/>
          <a:stretch>
            <a:fillRect/>
          </a:stretch>
        </p:blipFill>
        <p:spPr>
          <a:xfrm>
            <a:off x="926202" y="254001"/>
            <a:ext cx="10668898" cy="6552238"/>
          </a:xfrm>
          <a:prstGeom prst="rect">
            <a:avLst/>
          </a:prstGeom>
        </p:spPr>
      </p:pic>
    </p:spTree>
    <p:extLst>
      <p:ext uri="{BB962C8B-B14F-4D97-AF65-F5344CB8AC3E}">
        <p14:creationId xmlns:p14="http://schemas.microsoft.com/office/powerpoint/2010/main" val="10084633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DF24D2-05B4-A5B4-29C1-250B26CAD8CA}"/>
              </a:ext>
            </a:extLst>
          </p:cNvPr>
          <p:cNvSpPr>
            <a:spLocks noGrp="1"/>
          </p:cNvSpPr>
          <p:nvPr>
            <p:ph type="title"/>
          </p:nvPr>
        </p:nvSpPr>
        <p:spPr/>
        <p:txBody>
          <a:bodyPr/>
          <a:lstStyle/>
          <a:p>
            <a:pPr algn="ctr"/>
            <a:r>
              <a:rPr lang="it-IT" dirty="0">
                <a:solidFill>
                  <a:srgbClr val="0070C0"/>
                </a:solidFill>
                <a:effectLst>
                  <a:outerShdw blurRad="38100" dist="38100" dir="2700000" algn="tl">
                    <a:srgbClr val="000000">
                      <a:alpha val="43137"/>
                    </a:srgbClr>
                  </a:outerShdw>
                </a:effectLst>
              </a:rPr>
              <a:t>DSA:</a:t>
            </a:r>
            <a:r>
              <a:rPr lang="it-IT" dirty="0"/>
              <a:t> </a:t>
            </a:r>
            <a:r>
              <a:rPr lang="it-IT" dirty="0">
                <a:solidFill>
                  <a:srgbClr val="0070C0"/>
                </a:solidFill>
              </a:rPr>
              <a:t>disturbi specifici di apprendimento e/o disturbi evolutivi specifici</a:t>
            </a:r>
          </a:p>
        </p:txBody>
      </p:sp>
      <p:sp>
        <p:nvSpPr>
          <p:cNvPr id="3" name="Segnaposto contenuto 2">
            <a:extLst>
              <a:ext uri="{FF2B5EF4-FFF2-40B4-BE49-F238E27FC236}">
                <a16:creationId xmlns:a16="http://schemas.microsoft.com/office/drawing/2014/main" id="{54CA77CD-CE13-C097-8A8E-0778611F1831}"/>
              </a:ext>
            </a:extLst>
          </p:cNvPr>
          <p:cNvSpPr>
            <a:spLocks noGrp="1"/>
          </p:cNvSpPr>
          <p:nvPr>
            <p:ph idx="1"/>
          </p:nvPr>
        </p:nvSpPr>
        <p:spPr>
          <a:xfrm>
            <a:off x="838200" y="1825625"/>
            <a:ext cx="10515600" cy="4667250"/>
          </a:xfrm>
        </p:spPr>
        <p:txBody>
          <a:bodyPr>
            <a:normAutofit fontScale="92500"/>
          </a:bodyPr>
          <a:lstStyle/>
          <a:p>
            <a:pPr marL="0" indent="0">
              <a:buNone/>
            </a:pPr>
            <a:r>
              <a:rPr lang="it-IT" dirty="0"/>
              <a:t>Sono di origine neurobiologica, hanno matrice evolutiva e sono modificabili attraverso interventi mirati. Importante è l’osservazione in classe delle prestazioni atipiche.</a:t>
            </a:r>
          </a:p>
          <a:p>
            <a:r>
              <a:rPr lang="it-IT" b="1" dirty="0">
                <a:solidFill>
                  <a:srgbClr val="0070C0"/>
                </a:solidFill>
              </a:rPr>
              <a:t>Dislessia</a:t>
            </a:r>
            <a:r>
              <a:rPr lang="it-IT" dirty="0"/>
              <a:t>: minore correttezza e rapidità di lettura di lettere, parole, non-parole e brani</a:t>
            </a:r>
          </a:p>
          <a:p>
            <a:r>
              <a:rPr lang="it-IT" b="1" dirty="0">
                <a:solidFill>
                  <a:srgbClr val="0070C0"/>
                </a:solidFill>
              </a:rPr>
              <a:t>Disgrafia</a:t>
            </a:r>
            <a:r>
              <a:rPr lang="it-IT" dirty="0"/>
              <a:t>: minore fluenza e qualità dell’aspetto grafico della scrittura</a:t>
            </a:r>
          </a:p>
          <a:p>
            <a:r>
              <a:rPr lang="it-IT" b="1" dirty="0">
                <a:solidFill>
                  <a:srgbClr val="0070C0"/>
                </a:solidFill>
              </a:rPr>
              <a:t>Disortografia</a:t>
            </a:r>
            <a:r>
              <a:rPr lang="it-IT" dirty="0"/>
              <a:t>: minore correttezza e disordine di codifica del testo scritto</a:t>
            </a:r>
          </a:p>
          <a:p>
            <a:r>
              <a:rPr lang="it-IT" b="1" dirty="0">
                <a:solidFill>
                  <a:srgbClr val="0070C0"/>
                </a:solidFill>
              </a:rPr>
              <a:t>Discalculia</a:t>
            </a:r>
            <a:r>
              <a:rPr lang="it-IT" dirty="0"/>
              <a:t>: minore abilità di calcolo, lettura e scrittura di numeri, incolonnamento, recupero dei fatti numerici</a:t>
            </a:r>
          </a:p>
          <a:p>
            <a:pPr marL="0" indent="0" algn="ctr">
              <a:buNone/>
            </a:pPr>
            <a:r>
              <a:rPr lang="it-IT" b="1" dirty="0">
                <a:solidFill>
                  <a:srgbClr val="0070C0"/>
                </a:solidFill>
              </a:rPr>
              <a:t>Piano Didattico Personalizzato </a:t>
            </a:r>
            <a:br>
              <a:rPr lang="it-IT" b="1" dirty="0">
                <a:solidFill>
                  <a:srgbClr val="0070C0"/>
                </a:solidFill>
              </a:rPr>
            </a:br>
            <a:r>
              <a:rPr lang="it-IT" b="1" dirty="0">
                <a:solidFill>
                  <a:srgbClr val="0070C0"/>
                </a:solidFill>
              </a:rPr>
              <a:t>PDP</a:t>
            </a:r>
          </a:p>
        </p:txBody>
      </p:sp>
    </p:spTree>
    <p:extLst>
      <p:ext uri="{BB962C8B-B14F-4D97-AF65-F5344CB8AC3E}">
        <p14:creationId xmlns:p14="http://schemas.microsoft.com/office/powerpoint/2010/main" val="2951570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FEF9D5-0506-BF5D-585A-661B076C6835}"/>
              </a:ext>
            </a:extLst>
          </p:cNvPr>
          <p:cNvSpPr>
            <a:spLocks noGrp="1"/>
          </p:cNvSpPr>
          <p:nvPr>
            <p:ph type="title"/>
          </p:nvPr>
        </p:nvSpPr>
        <p:spPr/>
        <p:txBody>
          <a:bodyPr/>
          <a:lstStyle/>
          <a:p>
            <a:pPr algn="ctr"/>
            <a:r>
              <a:rPr lang="it-IT" b="1" dirty="0">
                <a:solidFill>
                  <a:srgbClr val="FF0000"/>
                </a:solidFill>
              </a:rPr>
              <a:t>Le varie tipologie di BES</a:t>
            </a:r>
          </a:p>
        </p:txBody>
      </p:sp>
      <p:sp>
        <p:nvSpPr>
          <p:cNvPr id="3" name="Segnaposto contenuto 2">
            <a:extLst>
              <a:ext uri="{FF2B5EF4-FFF2-40B4-BE49-F238E27FC236}">
                <a16:creationId xmlns:a16="http://schemas.microsoft.com/office/drawing/2014/main" id="{C745DF71-539C-49A8-9AD7-FB94939F843E}"/>
              </a:ext>
            </a:extLst>
          </p:cNvPr>
          <p:cNvSpPr>
            <a:spLocks noGrp="1"/>
          </p:cNvSpPr>
          <p:nvPr>
            <p:ph idx="1"/>
          </p:nvPr>
        </p:nvSpPr>
        <p:spPr/>
        <p:txBody>
          <a:bodyPr/>
          <a:lstStyle/>
          <a:p>
            <a:r>
              <a:rPr lang="it-IT" dirty="0"/>
              <a:t>L’area dei Bisogni Educativi Speciali (Special Educational </a:t>
            </a:r>
            <a:r>
              <a:rPr lang="it-IT" dirty="0" err="1"/>
              <a:t>Needs</a:t>
            </a:r>
            <a:r>
              <a:rPr lang="it-IT" dirty="0"/>
              <a:t>). comprende tre grandi sotto-categorie: </a:t>
            </a:r>
          </a:p>
          <a:p>
            <a:r>
              <a:rPr lang="it-IT" dirty="0">
                <a:solidFill>
                  <a:srgbClr val="00B050"/>
                </a:solidFill>
                <a:effectLst>
                  <a:outerShdw blurRad="38100" dist="38100" dir="2700000" algn="tl">
                    <a:srgbClr val="000000">
                      <a:alpha val="43137"/>
                    </a:srgbClr>
                  </a:outerShdw>
                </a:effectLst>
              </a:rPr>
              <a:t>DISABILITÀ</a:t>
            </a:r>
            <a:r>
              <a:rPr lang="it-IT" dirty="0"/>
              <a:t>; </a:t>
            </a:r>
          </a:p>
          <a:p>
            <a:r>
              <a:rPr lang="it-IT" dirty="0">
                <a:solidFill>
                  <a:srgbClr val="0070C0"/>
                </a:solidFill>
                <a:effectLst>
                  <a:outerShdw blurRad="38100" dist="38100" dir="2700000" algn="tl">
                    <a:srgbClr val="000000">
                      <a:alpha val="43137"/>
                    </a:srgbClr>
                  </a:outerShdw>
                </a:effectLst>
              </a:rPr>
              <a:t>DSA:</a:t>
            </a:r>
            <a:r>
              <a:rPr lang="it-IT" dirty="0"/>
              <a:t> disturbi specifici di apprendimento e/o disturbi evolutivi specifici;</a:t>
            </a:r>
          </a:p>
          <a:p>
            <a:r>
              <a:rPr lang="it-IT" dirty="0">
                <a:solidFill>
                  <a:srgbClr val="C00000"/>
                </a:solidFill>
                <a:effectLst>
                  <a:outerShdw blurRad="38100" dist="38100" dir="2700000" algn="tl">
                    <a:srgbClr val="000000">
                      <a:alpha val="43137"/>
                    </a:srgbClr>
                  </a:outerShdw>
                </a:effectLst>
              </a:rPr>
              <a:t>altri BES</a:t>
            </a:r>
            <a:r>
              <a:rPr lang="it-IT" dirty="0"/>
              <a:t>: svantaggio socio economico, linguistico, culturale.</a:t>
            </a:r>
          </a:p>
        </p:txBody>
      </p:sp>
    </p:spTree>
    <p:extLst>
      <p:ext uri="{BB962C8B-B14F-4D97-AF65-F5344CB8AC3E}">
        <p14:creationId xmlns:p14="http://schemas.microsoft.com/office/powerpoint/2010/main" val="24362963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09D641-9D6F-B1A6-D32F-93DF41D3C05A}"/>
              </a:ext>
            </a:extLst>
          </p:cNvPr>
          <p:cNvSpPr>
            <a:spLocks noGrp="1"/>
          </p:cNvSpPr>
          <p:nvPr>
            <p:ph type="title"/>
          </p:nvPr>
        </p:nvSpPr>
        <p:spPr/>
        <p:txBody>
          <a:bodyPr/>
          <a:lstStyle/>
          <a:p>
            <a:pPr algn="ctr"/>
            <a:r>
              <a:rPr lang="it-IT" dirty="0">
                <a:solidFill>
                  <a:srgbClr val="0070C0"/>
                </a:solidFill>
                <a:effectLst>
                  <a:outerShdw blurRad="38100" dist="38100" dir="2700000" algn="tl">
                    <a:srgbClr val="000000">
                      <a:alpha val="43137"/>
                    </a:srgbClr>
                  </a:outerShdw>
                </a:effectLst>
              </a:rPr>
              <a:t>DSA:</a:t>
            </a:r>
            <a:r>
              <a:rPr lang="it-IT" dirty="0"/>
              <a:t> </a:t>
            </a:r>
            <a:r>
              <a:rPr lang="it-IT" dirty="0">
                <a:solidFill>
                  <a:srgbClr val="0070C0"/>
                </a:solidFill>
              </a:rPr>
              <a:t>disturbi specifici di apprendimento e/o disturbi evolutivi specifici</a:t>
            </a:r>
            <a:endParaRPr lang="it-IT" dirty="0"/>
          </a:p>
        </p:txBody>
      </p:sp>
      <p:sp>
        <p:nvSpPr>
          <p:cNvPr id="3" name="Segnaposto contenuto 2">
            <a:extLst>
              <a:ext uri="{FF2B5EF4-FFF2-40B4-BE49-F238E27FC236}">
                <a16:creationId xmlns:a16="http://schemas.microsoft.com/office/drawing/2014/main" id="{0B098258-C76E-DDFE-C14B-614F0AC7601C}"/>
              </a:ext>
            </a:extLst>
          </p:cNvPr>
          <p:cNvSpPr>
            <a:spLocks noGrp="1"/>
          </p:cNvSpPr>
          <p:nvPr>
            <p:ph idx="1"/>
          </p:nvPr>
        </p:nvSpPr>
        <p:spPr/>
        <p:txBody>
          <a:bodyPr/>
          <a:lstStyle/>
          <a:p>
            <a:pPr marL="0" indent="0">
              <a:buNone/>
            </a:pPr>
            <a:r>
              <a:rPr lang="it-IT" dirty="0"/>
              <a:t>La </a:t>
            </a:r>
            <a:r>
              <a:rPr lang="it-IT" b="1" dirty="0">
                <a:solidFill>
                  <a:srgbClr val="0070C0"/>
                </a:solidFill>
              </a:rPr>
              <a:t>comorbilità</a:t>
            </a:r>
          </a:p>
          <a:p>
            <a:r>
              <a:rPr lang="it-IT" dirty="0"/>
              <a:t>può essere presente tra i diversi DSA</a:t>
            </a:r>
          </a:p>
          <a:p>
            <a:r>
              <a:rPr lang="it-IT" dirty="0"/>
              <a:t>tra i DSA e altri disturbi dello sviluppo es. disturbi di linguaggio, di coordinazione motoria, dell’attenzione</a:t>
            </a:r>
          </a:p>
          <a:p>
            <a:r>
              <a:rPr lang="it-IT" dirty="0"/>
              <a:t>tra DSA e i disturbi emotivi e del comportamento</a:t>
            </a:r>
          </a:p>
          <a:p>
            <a:endParaRPr lang="it-IT" dirty="0"/>
          </a:p>
          <a:p>
            <a:pPr marL="0" indent="0">
              <a:buNone/>
            </a:pPr>
            <a:r>
              <a:rPr lang="it-IT" b="1" dirty="0">
                <a:solidFill>
                  <a:srgbClr val="0070C0"/>
                </a:solidFill>
              </a:rPr>
              <a:t>Il disturbo risultante è superiore alla somma delle singole difficoltà.</a:t>
            </a:r>
          </a:p>
        </p:txBody>
      </p:sp>
    </p:spTree>
    <p:extLst>
      <p:ext uri="{BB962C8B-B14F-4D97-AF65-F5344CB8AC3E}">
        <p14:creationId xmlns:p14="http://schemas.microsoft.com/office/powerpoint/2010/main" val="30427289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83A290-AC40-9A81-D38E-D81A34EA2DF7}"/>
              </a:ext>
            </a:extLst>
          </p:cNvPr>
          <p:cNvSpPr>
            <a:spLocks noGrp="1"/>
          </p:cNvSpPr>
          <p:nvPr>
            <p:ph type="title"/>
          </p:nvPr>
        </p:nvSpPr>
        <p:spPr>
          <a:xfrm>
            <a:off x="838200" y="365125"/>
            <a:ext cx="10515600" cy="1031875"/>
          </a:xfrm>
        </p:spPr>
        <p:txBody>
          <a:bodyPr/>
          <a:lstStyle/>
          <a:p>
            <a:r>
              <a:rPr lang="it-IT" dirty="0">
                <a:solidFill>
                  <a:srgbClr val="0070C0"/>
                </a:solidFill>
                <a:effectLst>
                  <a:outerShdw blurRad="38100" dist="38100" dir="2700000" algn="tl">
                    <a:srgbClr val="000000">
                      <a:alpha val="43137"/>
                    </a:srgbClr>
                  </a:outerShdw>
                </a:effectLst>
              </a:rPr>
              <a:t>DSA:</a:t>
            </a:r>
            <a:r>
              <a:rPr lang="it-IT" dirty="0"/>
              <a:t> </a:t>
            </a:r>
            <a:r>
              <a:rPr lang="it-IT" b="1" dirty="0">
                <a:solidFill>
                  <a:srgbClr val="0070C0"/>
                </a:solidFill>
              </a:rPr>
              <a:t>la certificazione. Legge n.170 del 2010</a:t>
            </a:r>
          </a:p>
        </p:txBody>
      </p:sp>
      <p:sp>
        <p:nvSpPr>
          <p:cNvPr id="3" name="Segnaposto contenuto 2">
            <a:extLst>
              <a:ext uri="{FF2B5EF4-FFF2-40B4-BE49-F238E27FC236}">
                <a16:creationId xmlns:a16="http://schemas.microsoft.com/office/drawing/2014/main" id="{07F1C898-7D90-7D6E-0E15-B2ECA57653BB}"/>
              </a:ext>
            </a:extLst>
          </p:cNvPr>
          <p:cNvSpPr>
            <a:spLocks noGrp="1"/>
          </p:cNvSpPr>
          <p:nvPr>
            <p:ph idx="1"/>
          </p:nvPr>
        </p:nvSpPr>
        <p:spPr>
          <a:xfrm>
            <a:off x="838200" y="1397000"/>
            <a:ext cx="10515600" cy="4779963"/>
          </a:xfrm>
        </p:spPr>
        <p:txBody>
          <a:bodyPr>
            <a:normAutofit fontScale="92500" lnSpcReduction="10000"/>
          </a:bodyPr>
          <a:lstStyle/>
          <a:p>
            <a:r>
              <a:rPr lang="it-IT" dirty="0"/>
              <a:t>rilasciata dalle ASL (Neuropsichiatria infantile) oppure da équipe private di specialisti accreditate dall’ASL</a:t>
            </a:r>
          </a:p>
          <a:p>
            <a:r>
              <a:rPr lang="it-IT" dirty="0"/>
              <a:t>l’équipe è composta da psicologi (psicoterapeuti specializzati), neuropsichiatra Infantile e logopedista</a:t>
            </a:r>
          </a:p>
          <a:p>
            <a:r>
              <a:rPr lang="it-IT" dirty="0"/>
              <a:t>il principale criterio per stabilire la diagnosi di DSA è la «discrepanza» tra abilità nel dominio specifico (deficitaria in rapporto alle attese per età e classe frequentata) e l’intelligenza generale</a:t>
            </a:r>
          </a:p>
          <a:p>
            <a:r>
              <a:rPr lang="it-IT" dirty="0"/>
              <a:t>necessità di usare test standardizzati per misurare intelligenza e abilità specifica</a:t>
            </a:r>
          </a:p>
          <a:p>
            <a:r>
              <a:rPr lang="it-IT" dirty="0"/>
              <a:t>escludere la presenza di altre condizioni che potrebbero influenzare i risultati: menomazioni sensoriali e neurologiche, disturbi significativi della sfera emotiva, situazioni ambientali di svantaggio socio-culturale</a:t>
            </a:r>
          </a:p>
        </p:txBody>
      </p:sp>
    </p:spTree>
    <p:extLst>
      <p:ext uri="{BB962C8B-B14F-4D97-AF65-F5344CB8AC3E}">
        <p14:creationId xmlns:p14="http://schemas.microsoft.com/office/powerpoint/2010/main" val="18384051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74A89D-3583-F0D5-4766-2AEDA1A6C99F}"/>
              </a:ext>
            </a:extLst>
          </p:cNvPr>
          <p:cNvSpPr>
            <a:spLocks noGrp="1"/>
          </p:cNvSpPr>
          <p:nvPr>
            <p:ph type="title"/>
          </p:nvPr>
        </p:nvSpPr>
        <p:spPr>
          <a:xfrm>
            <a:off x="838200" y="365125"/>
            <a:ext cx="10515600" cy="828675"/>
          </a:xfrm>
        </p:spPr>
        <p:txBody>
          <a:bodyPr/>
          <a:lstStyle/>
          <a:p>
            <a:r>
              <a:rPr lang="it-IT" dirty="0">
                <a:solidFill>
                  <a:srgbClr val="0070C0"/>
                </a:solidFill>
                <a:effectLst>
                  <a:outerShdw blurRad="38100" dist="38100" dir="2700000" algn="tl">
                    <a:srgbClr val="000000">
                      <a:alpha val="43137"/>
                    </a:srgbClr>
                  </a:outerShdw>
                </a:effectLst>
              </a:rPr>
              <a:t>DSA:</a:t>
            </a:r>
            <a:r>
              <a:rPr lang="it-IT" dirty="0"/>
              <a:t> </a:t>
            </a:r>
            <a:r>
              <a:rPr lang="it-IT" b="1" dirty="0">
                <a:solidFill>
                  <a:srgbClr val="0070C0"/>
                </a:solidFill>
              </a:rPr>
              <a:t>la certificazione</a:t>
            </a:r>
            <a:endParaRPr lang="it-IT" dirty="0"/>
          </a:p>
        </p:txBody>
      </p:sp>
      <p:sp>
        <p:nvSpPr>
          <p:cNvPr id="3" name="Segnaposto contenuto 2">
            <a:extLst>
              <a:ext uri="{FF2B5EF4-FFF2-40B4-BE49-F238E27FC236}">
                <a16:creationId xmlns:a16="http://schemas.microsoft.com/office/drawing/2014/main" id="{AAD5595A-AABF-6085-0806-B33155E56B71}"/>
              </a:ext>
            </a:extLst>
          </p:cNvPr>
          <p:cNvSpPr>
            <a:spLocks noGrp="1"/>
          </p:cNvSpPr>
          <p:nvPr>
            <p:ph idx="1"/>
          </p:nvPr>
        </p:nvSpPr>
        <p:spPr>
          <a:xfrm>
            <a:off x="838200" y="1193800"/>
            <a:ext cx="10515600" cy="5448300"/>
          </a:xfrm>
        </p:spPr>
        <p:txBody>
          <a:bodyPr>
            <a:normAutofit/>
          </a:bodyPr>
          <a:lstStyle/>
          <a:p>
            <a:pPr marL="0" indent="0">
              <a:buNone/>
            </a:pPr>
            <a:r>
              <a:rPr lang="it-IT" dirty="0"/>
              <a:t>Per definire un DSA </a:t>
            </a:r>
          </a:p>
          <a:p>
            <a:r>
              <a:rPr lang="it-IT" dirty="0"/>
              <a:t>la compromissione dell’abilità specifica deve essere significativa cioè inferiore a -2ds  (-2 deviazioni standard) dai valori normativi attesi per età e classe frequentata</a:t>
            </a:r>
          </a:p>
          <a:p>
            <a:r>
              <a:rPr lang="it-IT" dirty="0"/>
              <a:t>Il livello intellettivo deve essere nei limiti di norma cioè un QI non inferiore a -1ds (equivalente a un valore di 85) rispetto ai valori medi attesi per l’età</a:t>
            </a:r>
          </a:p>
          <a:p>
            <a:r>
              <a:rPr lang="it-IT" dirty="0"/>
              <a:t>A volte nei test i risultati sono misurati in percentili</a:t>
            </a:r>
          </a:p>
          <a:p>
            <a:pPr marL="0" indent="0">
              <a:buNone/>
            </a:pPr>
            <a:r>
              <a:rPr lang="it-IT" dirty="0"/>
              <a:t> 0ds        	corrisponde a 50°		normalità</a:t>
            </a:r>
          </a:p>
          <a:p>
            <a:pPr marL="0" indent="0">
              <a:buNone/>
            </a:pPr>
            <a:r>
              <a:rPr lang="it-IT" dirty="0"/>
              <a:t>-1ds 		corrisponde a &lt; 15°	difficoltà, richiesta di attenzione</a:t>
            </a:r>
          </a:p>
          <a:p>
            <a:pPr marL="0" indent="0">
              <a:buNone/>
            </a:pPr>
            <a:r>
              <a:rPr lang="it-IT" dirty="0"/>
              <a:t>-2ds		 corrisponde a &lt; 5°		disturbo, richiesta di intervento</a:t>
            </a:r>
          </a:p>
          <a:p>
            <a:pPr marL="0" indent="0">
              <a:buNone/>
            </a:pPr>
            <a:endParaRPr lang="it-IT" dirty="0"/>
          </a:p>
        </p:txBody>
      </p:sp>
    </p:spTree>
    <p:extLst>
      <p:ext uri="{BB962C8B-B14F-4D97-AF65-F5344CB8AC3E}">
        <p14:creationId xmlns:p14="http://schemas.microsoft.com/office/powerpoint/2010/main" val="22614497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D01B4D-78B8-1A4B-BF46-AC0201ED6702}"/>
              </a:ext>
            </a:extLst>
          </p:cNvPr>
          <p:cNvSpPr>
            <a:spLocks noGrp="1"/>
          </p:cNvSpPr>
          <p:nvPr>
            <p:ph type="title"/>
          </p:nvPr>
        </p:nvSpPr>
        <p:spPr/>
        <p:txBody>
          <a:bodyPr/>
          <a:lstStyle/>
          <a:p>
            <a:r>
              <a:rPr lang="it-IT" dirty="0">
                <a:solidFill>
                  <a:srgbClr val="0070C0"/>
                </a:solidFill>
                <a:effectLst>
                  <a:outerShdw blurRad="38100" dist="38100" dir="2700000" algn="tl">
                    <a:srgbClr val="000000">
                      <a:alpha val="43137"/>
                    </a:srgbClr>
                  </a:outerShdw>
                </a:effectLst>
              </a:rPr>
              <a:t>DSA:</a:t>
            </a:r>
            <a:r>
              <a:rPr lang="it-IT" dirty="0"/>
              <a:t> </a:t>
            </a:r>
            <a:r>
              <a:rPr lang="it-IT" dirty="0">
                <a:solidFill>
                  <a:srgbClr val="0070C0"/>
                </a:solidFill>
              </a:rPr>
              <a:t>disturbi specifici di apprendimento e/o disturbi evolutivi specifici</a:t>
            </a:r>
            <a:endParaRPr lang="it-IT" dirty="0"/>
          </a:p>
        </p:txBody>
      </p:sp>
      <p:sp>
        <p:nvSpPr>
          <p:cNvPr id="3" name="Segnaposto contenuto 2">
            <a:extLst>
              <a:ext uri="{FF2B5EF4-FFF2-40B4-BE49-F238E27FC236}">
                <a16:creationId xmlns:a16="http://schemas.microsoft.com/office/drawing/2014/main" id="{F3A0C2E7-3591-C871-4F7B-50B2A1DFE866}"/>
              </a:ext>
            </a:extLst>
          </p:cNvPr>
          <p:cNvSpPr>
            <a:spLocks noGrp="1"/>
          </p:cNvSpPr>
          <p:nvPr>
            <p:ph idx="1"/>
          </p:nvPr>
        </p:nvSpPr>
        <p:spPr/>
        <p:txBody>
          <a:bodyPr/>
          <a:lstStyle/>
          <a:p>
            <a:r>
              <a:rPr lang="it-IT" b="1" dirty="0">
                <a:solidFill>
                  <a:srgbClr val="0070C0"/>
                </a:solidFill>
              </a:rPr>
              <a:t>Strumenti compensativi</a:t>
            </a:r>
            <a:r>
              <a:rPr lang="it-IT" dirty="0"/>
              <a:t>: strumenti didattici e tecnologici che facilitano o sostituiscono la prestazione richiesta nell’abilità deficitaria: sintesi vocale, registratore, programmi di video scrittura con correttore ortografico, calcolatrice, tabelle, formulari, mappe concettuali….</a:t>
            </a:r>
          </a:p>
          <a:p>
            <a:r>
              <a:rPr lang="it-IT" b="1" dirty="0">
                <a:solidFill>
                  <a:srgbClr val="0070C0"/>
                </a:solidFill>
              </a:rPr>
              <a:t>Misure dispensative</a:t>
            </a:r>
            <a:r>
              <a:rPr lang="it-IT" dirty="0"/>
              <a:t>: interventi che consentono allo studente di non svolgere alcune prestazioni che a causa del disturbo risultano particolarmente difficoltose e che non migliorano l’apprendimento: lettura ad alta voce, usufruire di maggior tempo o riduzione del numero di quesiti</a:t>
            </a:r>
          </a:p>
        </p:txBody>
      </p:sp>
    </p:spTree>
    <p:extLst>
      <p:ext uri="{BB962C8B-B14F-4D97-AF65-F5344CB8AC3E}">
        <p14:creationId xmlns:p14="http://schemas.microsoft.com/office/powerpoint/2010/main" val="29022401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7D2E16-4704-5AD2-BC3F-A971C96ADF7F}"/>
              </a:ext>
            </a:extLst>
          </p:cNvPr>
          <p:cNvSpPr>
            <a:spLocks noGrp="1"/>
          </p:cNvSpPr>
          <p:nvPr>
            <p:ph type="title"/>
          </p:nvPr>
        </p:nvSpPr>
        <p:spPr/>
        <p:txBody>
          <a:bodyPr/>
          <a:lstStyle/>
          <a:p>
            <a:r>
              <a:rPr lang="it-IT" dirty="0">
                <a:solidFill>
                  <a:srgbClr val="0070C0"/>
                </a:solidFill>
                <a:effectLst>
                  <a:outerShdw blurRad="38100" dist="38100" dir="2700000" algn="tl">
                    <a:srgbClr val="000000">
                      <a:alpha val="43137"/>
                    </a:srgbClr>
                  </a:outerShdw>
                </a:effectLst>
              </a:rPr>
              <a:t>DSA: </a:t>
            </a:r>
            <a:r>
              <a:rPr lang="it-IT" b="1" dirty="0">
                <a:solidFill>
                  <a:srgbClr val="0070C0"/>
                </a:solidFill>
              </a:rPr>
              <a:t>Nuove Linee guida dell’ISS</a:t>
            </a:r>
          </a:p>
        </p:txBody>
      </p:sp>
      <p:sp>
        <p:nvSpPr>
          <p:cNvPr id="3" name="Segnaposto contenuto 2">
            <a:extLst>
              <a:ext uri="{FF2B5EF4-FFF2-40B4-BE49-F238E27FC236}">
                <a16:creationId xmlns:a16="http://schemas.microsoft.com/office/drawing/2014/main" id="{DC370362-42DD-8FB1-872F-8188529E0E89}"/>
              </a:ext>
            </a:extLst>
          </p:cNvPr>
          <p:cNvSpPr>
            <a:spLocks noGrp="1"/>
          </p:cNvSpPr>
          <p:nvPr>
            <p:ph idx="1"/>
          </p:nvPr>
        </p:nvSpPr>
        <p:spPr/>
        <p:txBody>
          <a:bodyPr>
            <a:normAutofit lnSpcReduction="10000"/>
          </a:bodyPr>
          <a:lstStyle/>
          <a:p>
            <a:r>
              <a:rPr lang="it-IT" dirty="0"/>
              <a:t>Nel gennaio 2022 l’Istituto Superiore di Sanità (ISS) ha pubblicato le “Nuove Linee Guida sulla Gestione dei Disturbi Specifici dell’Apprendimento (DSA)”</a:t>
            </a:r>
          </a:p>
          <a:p>
            <a:r>
              <a:rPr lang="it-IT" dirty="0"/>
              <a:t>il Disturbo di Comprensione può definirsi tale quando non è la conseguenza di una compromissione nella decodifica; i bambini con Disturbo della comprensione presentano anche specifici aspetti di difficoltà nel linguaggio</a:t>
            </a:r>
          </a:p>
          <a:p>
            <a:r>
              <a:rPr lang="it-IT" dirty="0"/>
              <a:t>La valutazione e la diagnosi di DSA negli studenti stranieri e/o bilingue è un’altra questione rilevante affrontata nelle nuove Linee Guida, motivata soprattutto dal numero consistente di bambini stranieri nella popolazione scolastica</a:t>
            </a:r>
          </a:p>
        </p:txBody>
      </p:sp>
    </p:spTree>
    <p:extLst>
      <p:ext uri="{BB962C8B-B14F-4D97-AF65-F5344CB8AC3E}">
        <p14:creationId xmlns:p14="http://schemas.microsoft.com/office/powerpoint/2010/main" val="16840731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BC384E0-2C4C-A483-41F7-73AA0E278984}"/>
              </a:ext>
            </a:extLst>
          </p:cNvPr>
          <p:cNvSpPr>
            <a:spLocks noGrp="1"/>
          </p:cNvSpPr>
          <p:nvPr>
            <p:ph type="title"/>
          </p:nvPr>
        </p:nvSpPr>
        <p:spPr>
          <a:xfrm>
            <a:off x="457200" y="365125"/>
            <a:ext cx="11379200" cy="828675"/>
          </a:xfrm>
        </p:spPr>
        <p:txBody>
          <a:bodyPr>
            <a:normAutofit fontScale="90000"/>
          </a:bodyPr>
          <a:lstStyle/>
          <a:p>
            <a:r>
              <a:rPr lang="it-IT" b="1" dirty="0">
                <a:solidFill>
                  <a:srgbClr val="C00000"/>
                </a:solidFill>
              </a:rPr>
              <a:t>ADHD</a:t>
            </a:r>
            <a:r>
              <a:rPr lang="it-IT" dirty="0"/>
              <a:t> </a:t>
            </a:r>
            <a:r>
              <a:rPr lang="it-IT" dirty="0">
                <a:solidFill>
                  <a:srgbClr val="C00000"/>
                </a:solidFill>
              </a:rPr>
              <a:t>Disturbo da deficit di attenzione e iperattività</a:t>
            </a:r>
          </a:p>
        </p:txBody>
      </p:sp>
      <p:sp>
        <p:nvSpPr>
          <p:cNvPr id="3" name="Segnaposto contenuto 2">
            <a:extLst>
              <a:ext uri="{FF2B5EF4-FFF2-40B4-BE49-F238E27FC236}">
                <a16:creationId xmlns:a16="http://schemas.microsoft.com/office/drawing/2014/main" id="{3F69FAE9-1AF5-C5E5-6654-B65EE6E50561}"/>
              </a:ext>
            </a:extLst>
          </p:cNvPr>
          <p:cNvSpPr>
            <a:spLocks noGrp="1"/>
          </p:cNvSpPr>
          <p:nvPr>
            <p:ph idx="1"/>
          </p:nvPr>
        </p:nvSpPr>
        <p:spPr>
          <a:xfrm>
            <a:off x="838200" y="1193800"/>
            <a:ext cx="10515600" cy="5422900"/>
          </a:xfrm>
        </p:spPr>
        <p:txBody>
          <a:bodyPr>
            <a:normAutofit fontScale="92500" lnSpcReduction="20000"/>
          </a:bodyPr>
          <a:lstStyle/>
          <a:p>
            <a:r>
              <a:rPr lang="it-IT" dirty="0"/>
              <a:t>Disturbo del Neurosviluppo caratterizzato da livelli invalidanti di </a:t>
            </a:r>
            <a:r>
              <a:rPr lang="it-IT" dirty="0">
                <a:solidFill>
                  <a:srgbClr val="C00000"/>
                </a:solidFill>
              </a:rPr>
              <a:t>disattenzione</a:t>
            </a:r>
            <a:r>
              <a:rPr lang="it-IT" dirty="0"/>
              <a:t>, </a:t>
            </a:r>
            <a:r>
              <a:rPr lang="it-IT" dirty="0">
                <a:solidFill>
                  <a:srgbClr val="C00000"/>
                </a:solidFill>
              </a:rPr>
              <a:t>disorganizzazione </a:t>
            </a:r>
            <a:r>
              <a:rPr lang="it-IT" dirty="0"/>
              <a:t>e/o </a:t>
            </a:r>
            <a:r>
              <a:rPr lang="it-IT" dirty="0">
                <a:solidFill>
                  <a:srgbClr val="C00000"/>
                </a:solidFill>
              </a:rPr>
              <a:t>iperattività-impulsività</a:t>
            </a:r>
            <a:r>
              <a:rPr lang="it-IT" dirty="0"/>
              <a:t>, non attribuibili a un deficit di intelligenza </a:t>
            </a:r>
          </a:p>
          <a:p>
            <a:r>
              <a:rPr lang="it-IT" dirty="0"/>
              <a:t>La </a:t>
            </a:r>
            <a:r>
              <a:rPr lang="it-IT" dirty="0">
                <a:solidFill>
                  <a:srgbClr val="C00000"/>
                </a:solidFill>
              </a:rPr>
              <a:t>disattenzione</a:t>
            </a:r>
            <a:r>
              <a:rPr lang="it-IT" dirty="0"/>
              <a:t> si evidenzia, sul piano comportamentale, con divagazione dal compito, mancanza di perseveranza, difficoltà nel mantenimento dell’attenzione, disorganizzazione non imputabili ad atteggiamenti di sfida o da mancata comprensione.</a:t>
            </a:r>
          </a:p>
          <a:p>
            <a:r>
              <a:rPr lang="it-IT" dirty="0"/>
              <a:t>L’</a:t>
            </a:r>
            <a:r>
              <a:rPr lang="it-IT" dirty="0">
                <a:solidFill>
                  <a:srgbClr val="C00000"/>
                </a:solidFill>
              </a:rPr>
              <a:t>iperattività</a:t>
            </a:r>
            <a:r>
              <a:rPr lang="it-IT" dirty="0"/>
              <a:t> implica un’eccessiva attività motoria, un dimenarsi, la sensazione che il bambino sia “sotto pressione”, </a:t>
            </a:r>
            <a:r>
              <a:rPr lang="it-IT" dirty="0" err="1"/>
              <a:t>tamburellamenti</a:t>
            </a:r>
            <a:r>
              <a:rPr lang="it-IT" dirty="0"/>
              <a:t>, loquacità; tali comportamenti si manifestano in momenti e situazioni in cui non sono appropriati. </a:t>
            </a:r>
          </a:p>
          <a:p>
            <a:r>
              <a:rPr lang="it-IT" dirty="0"/>
              <a:t>L’</a:t>
            </a:r>
            <a:r>
              <a:rPr lang="it-IT" dirty="0">
                <a:solidFill>
                  <a:srgbClr val="C00000"/>
                </a:solidFill>
              </a:rPr>
              <a:t>impulsività</a:t>
            </a:r>
            <a:r>
              <a:rPr lang="it-IT" dirty="0"/>
              <a:t> si manifesta con azioni estremamente affrettate e che avvengono all’istante, spesso con elevato rischio per l’individuo. L’impulsività può esprimere un desiderio di immediata ricompensa, manifestandosi anche con comportamenti invadenti, come interrompere gli altri in modo eccessivo, o prendere decisioni senza riflettere sulle possibili conseguenze.</a:t>
            </a:r>
          </a:p>
        </p:txBody>
      </p:sp>
    </p:spTree>
    <p:extLst>
      <p:ext uri="{BB962C8B-B14F-4D97-AF65-F5344CB8AC3E}">
        <p14:creationId xmlns:p14="http://schemas.microsoft.com/office/powerpoint/2010/main" val="28089933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867FB1-0AA1-DD02-6ED4-CC884174142F}"/>
              </a:ext>
            </a:extLst>
          </p:cNvPr>
          <p:cNvSpPr>
            <a:spLocks noGrp="1"/>
          </p:cNvSpPr>
          <p:nvPr>
            <p:ph type="title"/>
          </p:nvPr>
        </p:nvSpPr>
        <p:spPr/>
        <p:txBody>
          <a:bodyPr/>
          <a:lstStyle/>
          <a:p>
            <a:r>
              <a:rPr lang="it-IT" b="1" dirty="0">
                <a:solidFill>
                  <a:srgbClr val="C00000"/>
                </a:solidFill>
              </a:rPr>
              <a:t>ADHD</a:t>
            </a:r>
            <a:r>
              <a:rPr lang="it-IT" dirty="0"/>
              <a:t> </a:t>
            </a:r>
            <a:r>
              <a:rPr lang="it-IT" dirty="0">
                <a:solidFill>
                  <a:srgbClr val="C00000"/>
                </a:solidFill>
              </a:rPr>
              <a:t>Disturbo da deficit di attenzione e iperattività</a:t>
            </a:r>
            <a:endParaRPr lang="it-IT" dirty="0"/>
          </a:p>
        </p:txBody>
      </p:sp>
      <p:sp>
        <p:nvSpPr>
          <p:cNvPr id="3" name="Segnaposto contenuto 2">
            <a:extLst>
              <a:ext uri="{FF2B5EF4-FFF2-40B4-BE49-F238E27FC236}">
                <a16:creationId xmlns:a16="http://schemas.microsoft.com/office/drawing/2014/main" id="{EE378EAA-EED7-A002-00B0-5539F81B3C45}"/>
              </a:ext>
            </a:extLst>
          </p:cNvPr>
          <p:cNvSpPr>
            <a:spLocks noGrp="1"/>
          </p:cNvSpPr>
          <p:nvPr>
            <p:ph idx="1"/>
          </p:nvPr>
        </p:nvSpPr>
        <p:spPr/>
        <p:txBody>
          <a:bodyPr/>
          <a:lstStyle/>
          <a:p>
            <a:r>
              <a:rPr lang="it-IT" dirty="0"/>
              <a:t>Nota 4089 del 2010</a:t>
            </a:r>
          </a:p>
          <a:p>
            <a:r>
              <a:rPr lang="it-IT" dirty="0"/>
              <a:t>ADHD = </a:t>
            </a:r>
            <a:r>
              <a:rPr lang="it-IT" dirty="0" err="1"/>
              <a:t>Attention</a:t>
            </a:r>
            <a:r>
              <a:rPr lang="it-IT" dirty="0"/>
              <a:t> Deficit </a:t>
            </a:r>
            <a:r>
              <a:rPr lang="it-IT" dirty="0" err="1"/>
              <a:t>Hyperactivity</a:t>
            </a:r>
            <a:r>
              <a:rPr lang="it-IT" dirty="0"/>
              <a:t> Disorder</a:t>
            </a:r>
          </a:p>
          <a:p>
            <a:r>
              <a:rPr lang="it-IT" dirty="0"/>
              <a:t>In età scolare a volte l’ADHD si sovrappone spesso a disturbi quali il Disturbo Oppositivo-Provocatorio e il Disturbo della Condotta. </a:t>
            </a:r>
          </a:p>
          <a:p>
            <a:r>
              <a:rPr lang="it-IT" dirty="0"/>
              <a:t>Spesso l’ADHD permane anche in età adulta, causando compromissione del funzionamento in ambito sociale, scolastico e lavorativo.</a:t>
            </a:r>
          </a:p>
          <a:p>
            <a:r>
              <a:rPr lang="it-IT" dirty="0"/>
              <a:t>La presenza di ADHD è stimata in circa il 5% dei bambini ed il 2,5% degli adulti.</a:t>
            </a:r>
          </a:p>
          <a:p>
            <a:endParaRPr lang="it-IT" dirty="0"/>
          </a:p>
        </p:txBody>
      </p:sp>
    </p:spTree>
    <p:extLst>
      <p:ext uri="{BB962C8B-B14F-4D97-AF65-F5344CB8AC3E}">
        <p14:creationId xmlns:p14="http://schemas.microsoft.com/office/powerpoint/2010/main" val="1643302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3EC3E5-90CC-8559-2C93-1BB96DEA0FB0}"/>
              </a:ext>
            </a:extLst>
          </p:cNvPr>
          <p:cNvSpPr>
            <a:spLocks noGrp="1"/>
          </p:cNvSpPr>
          <p:nvPr>
            <p:ph type="title"/>
          </p:nvPr>
        </p:nvSpPr>
        <p:spPr/>
        <p:txBody>
          <a:bodyPr/>
          <a:lstStyle/>
          <a:p>
            <a:r>
              <a:rPr lang="it-IT" b="1" dirty="0">
                <a:solidFill>
                  <a:srgbClr val="C00000"/>
                </a:solidFill>
              </a:rPr>
              <a:t>DOP</a:t>
            </a:r>
            <a:r>
              <a:rPr lang="it-IT" dirty="0"/>
              <a:t> </a:t>
            </a:r>
            <a:r>
              <a:rPr lang="it-IT" dirty="0">
                <a:solidFill>
                  <a:srgbClr val="C00000"/>
                </a:solidFill>
              </a:rPr>
              <a:t>Disturbo oppositivo-provocatorio</a:t>
            </a:r>
            <a:br>
              <a:rPr lang="it-IT" dirty="0"/>
            </a:br>
            <a:endParaRPr lang="it-IT" dirty="0"/>
          </a:p>
        </p:txBody>
      </p:sp>
      <p:sp>
        <p:nvSpPr>
          <p:cNvPr id="3" name="Segnaposto contenuto 2">
            <a:extLst>
              <a:ext uri="{FF2B5EF4-FFF2-40B4-BE49-F238E27FC236}">
                <a16:creationId xmlns:a16="http://schemas.microsoft.com/office/drawing/2014/main" id="{457D78ED-51DB-1F52-A2C8-2B99B62ACDFD}"/>
              </a:ext>
            </a:extLst>
          </p:cNvPr>
          <p:cNvSpPr>
            <a:spLocks noGrp="1"/>
          </p:cNvSpPr>
          <p:nvPr>
            <p:ph idx="1"/>
          </p:nvPr>
        </p:nvSpPr>
        <p:spPr>
          <a:xfrm>
            <a:off x="838200" y="1168400"/>
            <a:ext cx="10515600" cy="5008563"/>
          </a:xfrm>
        </p:spPr>
        <p:txBody>
          <a:bodyPr>
            <a:normAutofit fontScale="92500" lnSpcReduction="20000"/>
          </a:bodyPr>
          <a:lstStyle/>
          <a:p>
            <a:r>
              <a:rPr lang="it-IT" dirty="0"/>
              <a:t>è un disturbo neuropsichiatrico caratterizzato da presenza di rabbia, irritabilità e di comportamenti vendicativi oppure oppositivi che durano per un periodo di almeno sei mesi. Spesso lo si diagnostica ai 6 anni di età e può continuare fino all'adolescenza. Tuttavia non sono rari i casi in cui comportamenti aggressivi, oppositivi e rabbiosi tipici del disturbo si manifestano prima dei 6 anni.</a:t>
            </a:r>
          </a:p>
          <a:p>
            <a:r>
              <a:rPr lang="it-IT" dirty="0"/>
              <a:t>Il bambino non riesce a controllare le emozioni e i comportamenti mette in atto:</a:t>
            </a:r>
          </a:p>
          <a:p>
            <a:pPr marL="0" indent="0">
              <a:buNone/>
            </a:pPr>
            <a:r>
              <a:rPr lang="it-IT" dirty="0"/>
              <a:t>comportamenti che mettono in discussione ciò che gli viene detto e provocano con atteggiamenti di sfida, in particolare verso persone che rappresentano l'autorità (genitori, insegnanti);</a:t>
            </a:r>
          </a:p>
          <a:p>
            <a:pPr marL="0" indent="0">
              <a:buNone/>
            </a:pPr>
            <a:r>
              <a:rPr lang="it-IT" dirty="0"/>
              <a:t>volontà di non rispettare le regole;</a:t>
            </a:r>
          </a:p>
          <a:p>
            <a:pPr marL="0" indent="0">
              <a:buNone/>
            </a:pPr>
            <a:r>
              <a:rPr lang="it-IT" dirty="0"/>
              <a:t>atteggiamenti di rabbia verso qualcuno e vendicativo;</a:t>
            </a:r>
          </a:p>
          <a:p>
            <a:pPr marL="0" indent="0">
              <a:buNone/>
            </a:pPr>
            <a:r>
              <a:rPr lang="it-IT" dirty="0"/>
              <a:t>comportamenti di accusa degli altri per i propri comportamenti scorretti e volontà di irritare gli altri. </a:t>
            </a:r>
          </a:p>
        </p:txBody>
      </p:sp>
    </p:spTree>
    <p:extLst>
      <p:ext uri="{BB962C8B-B14F-4D97-AF65-F5344CB8AC3E}">
        <p14:creationId xmlns:p14="http://schemas.microsoft.com/office/powerpoint/2010/main" val="11684529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C67314-C960-872B-30B9-1B909E1F4402}"/>
              </a:ext>
            </a:extLst>
          </p:cNvPr>
          <p:cNvSpPr>
            <a:spLocks noGrp="1"/>
          </p:cNvSpPr>
          <p:nvPr>
            <p:ph type="title"/>
          </p:nvPr>
        </p:nvSpPr>
        <p:spPr>
          <a:xfrm>
            <a:off x="838200" y="190501"/>
            <a:ext cx="10515600" cy="1016000"/>
          </a:xfrm>
        </p:spPr>
        <p:txBody>
          <a:bodyPr>
            <a:normAutofit fontScale="90000"/>
          </a:bodyPr>
          <a:lstStyle/>
          <a:p>
            <a:r>
              <a:rPr lang="it-IT" b="1" dirty="0">
                <a:solidFill>
                  <a:srgbClr val="C00000"/>
                </a:solidFill>
              </a:rPr>
              <a:t>FIL</a:t>
            </a:r>
            <a:r>
              <a:rPr lang="it-IT" dirty="0"/>
              <a:t>   </a:t>
            </a:r>
            <a:r>
              <a:rPr lang="it-IT" dirty="0">
                <a:solidFill>
                  <a:srgbClr val="C00000"/>
                </a:solidFill>
              </a:rPr>
              <a:t>funzionamento intellettivo limite o funzionamento cognitivo Borderline</a:t>
            </a:r>
          </a:p>
        </p:txBody>
      </p:sp>
      <p:sp>
        <p:nvSpPr>
          <p:cNvPr id="3" name="Segnaposto contenuto 2">
            <a:extLst>
              <a:ext uri="{FF2B5EF4-FFF2-40B4-BE49-F238E27FC236}">
                <a16:creationId xmlns:a16="http://schemas.microsoft.com/office/drawing/2014/main" id="{9FEF1E93-1A62-867B-0228-01ADE99BBD8E}"/>
              </a:ext>
            </a:extLst>
          </p:cNvPr>
          <p:cNvSpPr>
            <a:spLocks noGrp="1"/>
          </p:cNvSpPr>
          <p:nvPr>
            <p:ph idx="1"/>
          </p:nvPr>
        </p:nvSpPr>
        <p:spPr>
          <a:xfrm>
            <a:off x="838200" y="1435100"/>
            <a:ext cx="10515600" cy="5057775"/>
          </a:xfrm>
        </p:spPr>
        <p:txBody>
          <a:bodyPr>
            <a:normAutofit/>
          </a:bodyPr>
          <a:lstStyle/>
          <a:p>
            <a:r>
              <a:rPr lang="it-IT" dirty="0"/>
              <a:t>Alunni che faticano ad adattarsi alle richieste dell’ambiente sociale a causa di una generale debolezza cognitiva. </a:t>
            </a:r>
          </a:p>
          <a:p>
            <a:r>
              <a:rPr lang="it-IT" dirty="0"/>
              <a:t>Per stabilire questa condizione è necessario effettuare un test cognitivo, il cui risultato dovrà collocarsi nella fascia di punteggio fra 71 e 84 e da un deficit nel funzionamento personale che ne limita le attività e la partecipazione sociale. </a:t>
            </a:r>
          </a:p>
          <a:p>
            <a:r>
              <a:rPr lang="it-IT" dirty="0"/>
              <a:t>Hanno difficoltà nell’apprendimento di quasi tutte le discipline scolastiche, imparano più lentamente rispetto al resto dei compagni e con più fatica, indipendentemente dall’impegno messo. </a:t>
            </a:r>
          </a:p>
        </p:txBody>
      </p:sp>
    </p:spTree>
    <p:extLst>
      <p:ext uri="{BB962C8B-B14F-4D97-AF65-F5344CB8AC3E}">
        <p14:creationId xmlns:p14="http://schemas.microsoft.com/office/powerpoint/2010/main" val="7428629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6FA1FC-8D96-A6B4-1FD2-45028D8F94ED}"/>
              </a:ext>
            </a:extLst>
          </p:cNvPr>
          <p:cNvSpPr>
            <a:spLocks noGrp="1"/>
          </p:cNvSpPr>
          <p:nvPr>
            <p:ph type="title"/>
          </p:nvPr>
        </p:nvSpPr>
        <p:spPr/>
        <p:txBody>
          <a:bodyPr/>
          <a:lstStyle/>
          <a:p>
            <a:r>
              <a:rPr lang="it-IT" b="1" dirty="0">
                <a:solidFill>
                  <a:srgbClr val="C00000"/>
                </a:solidFill>
              </a:rPr>
              <a:t>FIL</a:t>
            </a:r>
            <a:r>
              <a:rPr lang="it-IT" dirty="0"/>
              <a:t>   </a:t>
            </a:r>
            <a:r>
              <a:rPr lang="it-IT" dirty="0">
                <a:solidFill>
                  <a:srgbClr val="C00000"/>
                </a:solidFill>
              </a:rPr>
              <a:t>funzionamento intellettivo limite o funzionamento cognitivo Borderline</a:t>
            </a:r>
            <a:endParaRPr lang="it-IT" dirty="0"/>
          </a:p>
        </p:txBody>
      </p:sp>
      <p:sp>
        <p:nvSpPr>
          <p:cNvPr id="3" name="Segnaposto contenuto 2">
            <a:extLst>
              <a:ext uri="{FF2B5EF4-FFF2-40B4-BE49-F238E27FC236}">
                <a16:creationId xmlns:a16="http://schemas.microsoft.com/office/drawing/2014/main" id="{070F78E5-1440-E72B-9CBF-5E3414FBD0EF}"/>
              </a:ext>
            </a:extLst>
          </p:cNvPr>
          <p:cNvSpPr>
            <a:spLocks noGrp="1"/>
          </p:cNvSpPr>
          <p:nvPr>
            <p:ph idx="1"/>
          </p:nvPr>
        </p:nvSpPr>
        <p:spPr>
          <a:xfrm>
            <a:off x="838200" y="1825624"/>
            <a:ext cx="10515600" cy="4791075"/>
          </a:xfrm>
        </p:spPr>
        <p:txBody>
          <a:bodyPr>
            <a:normAutofit fontScale="92500" lnSpcReduction="10000"/>
          </a:bodyPr>
          <a:lstStyle/>
          <a:p>
            <a:r>
              <a:rPr lang="it-IT" dirty="0"/>
              <a:t>Richiedono più spiegazioni rispetto ai compagni, spesso sostenuti da un rapporto individuale che mantenga attivo il loro stato di attenzione. Si avvalgono principalmente di esempi concreti o di esperienze dirette piuttosto che di spiegazioni basate su concetti astratti. Necessitano di tempi più lunghi per risolvere il compito assegnato, pause più frequenti ed esercitazioni ripetute.</a:t>
            </a:r>
          </a:p>
          <a:p>
            <a:r>
              <a:rPr lang="it-IT" dirty="0"/>
              <a:t>Di solito presentano difficoltà nella motricità fine e grossolana, apparendo poco coordinati e impacciati, con uno scarso controllo degli impulsi e poca consapevolezza del proprio corpo.</a:t>
            </a:r>
          </a:p>
          <a:p>
            <a:r>
              <a:rPr lang="it-IT" dirty="0"/>
              <a:t>Presentano difficoltà anche nell’ambito emotivo e relazionale, hanno poca fiducia in sé stessi e scarsa capacità di riconoscere le emozioni. Faticano a comprendere gli stati emotivi altrui e a risponderne in modo adeguato, ed hanno poca consapevolezza delle conseguenze dei propri atteggiamenti.</a:t>
            </a:r>
          </a:p>
          <a:p>
            <a:endParaRPr lang="it-IT" dirty="0"/>
          </a:p>
        </p:txBody>
      </p:sp>
    </p:spTree>
    <p:extLst>
      <p:ext uri="{BB962C8B-B14F-4D97-AF65-F5344CB8AC3E}">
        <p14:creationId xmlns:p14="http://schemas.microsoft.com/office/powerpoint/2010/main" val="3229489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A987B5-5203-541E-536C-EC73DD437090}"/>
              </a:ext>
            </a:extLst>
          </p:cNvPr>
          <p:cNvSpPr>
            <a:spLocks noGrp="1"/>
          </p:cNvSpPr>
          <p:nvPr>
            <p:ph type="title"/>
          </p:nvPr>
        </p:nvSpPr>
        <p:spPr>
          <a:xfrm>
            <a:off x="838200" y="365125"/>
            <a:ext cx="10515600" cy="701675"/>
          </a:xfrm>
        </p:spPr>
        <p:txBody>
          <a:bodyPr/>
          <a:lstStyle/>
          <a:p>
            <a:pPr algn="ctr"/>
            <a:r>
              <a:rPr lang="it-IT" b="1" dirty="0">
                <a:solidFill>
                  <a:srgbClr val="00B050"/>
                </a:solidFill>
                <a:effectLst>
                  <a:outerShdw blurRad="38100" dist="38100" dir="2700000" algn="tl">
                    <a:srgbClr val="000000">
                      <a:alpha val="43137"/>
                    </a:srgbClr>
                  </a:outerShdw>
                </a:effectLst>
              </a:rPr>
              <a:t>DISABILITÀ</a:t>
            </a:r>
          </a:p>
        </p:txBody>
      </p:sp>
      <p:sp>
        <p:nvSpPr>
          <p:cNvPr id="3" name="Segnaposto contenuto 2">
            <a:extLst>
              <a:ext uri="{FF2B5EF4-FFF2-40B4-BE49-F238E27FC236}">
                <a16:creationId xmlns:a16="http://schemas.microsoft.com/office/drawing/2014/main" id="{85D15AC6-2305-3B71-3673-F568FECA058F}"/>
              </a:ext>
            </a:extLst>
          </p:cNvPr>
          <p:cNvSpPr>
            <a:spLocks noGrp="1"/>
          </p:cNvSpPr>
          <p:nvPr>
            <p:ph idx="1"/>
          </p:nvPr>
        </p:nvSpPr>
        <p:spPr>
          <a:xfrm>
            <a:off x="838200" y="1066800"/>
            <a:ext cx="10515600" cy="5549900"/>
          </a:xfrm>
        </p:spPr>
        <p:txBody>
          <a:bodyPr>
            <a:normAutofit fontScale="92500"/>
          </a:bodyPr>
          <a:lstStyle/>
          <a:p>
            <a:pPr marL="0" indent="0">
              <a:buNone/>
            </a:pPr>
            <a:r>
              <a:rPr lang="it-IT" b="1" dirty="0">
                <a:solidFill>
                  <a:srgbClr val="7030A0"/>
                </a:solidFill>
              </a:rPr>
              <a:t>Alunni con disabilità certificata in base alla legge 104/92 art.3, c. 1 e c. 3</a:t>
            </a:r>
          </a:p>
          <a:p>
            <a:r>
              <a:rPr lang="it-IT" dirty="0"/>
              <a:t>Riferimento normativo: «</a:t>
            </a:r>
            <a:r>
              <a:rPr lang="it-IT" b="1" dirty="0">
                <a:solidFill>
                  <a:srgbClr val="0070C0"/>
                </a:solidFill>
              </a:rPr>
              <a:t>Linee guida sull'integrazione scolastica degli alunni con disabilità</a:t>
            </a:r>
            <a:r>
              <a:rPr lang="it-IT" dirty="0"/>
              <a:t>» (2009) e DI 182 del 2020 sul </a:t>
            </a:r>
            <a:r>
              <a:rPr lang="it-IT" b="1" dirty="0">
                <a:solidFill>
                  <a:schemeClr val="accent2">
                    <a:lumMod val="75000"/>
                  </a:schemeClr>
                </a:solidFill>
              </a:rPr>
              <a:t>Nuovo modello di PEI</a:t>
            </a:r>
          </a:p>
          <a:p>
            <a:r>
              <a:rPr lang="it-IT" sz="2800" b="1" dirty="0">
                <a:solidFill>
                  <a:srgbClr val="FF0000"/>
                </a:solidFill>
                <a:latin typeface="Calibri" panose="020F0502020204030204" pitchFamily="34" charset="0"/>
              </a:rPr>
              <a:t>l’art. 3 della Costituzione:</a:t>
            </a:r>
            <a:r>
              <a:rPr lang="it-IT" sz="2800" dirty="0">
                <a:latin typeface="Calibri" panose="020F0502020204030204" pitchFamily="34" charset="0"/>
              </a:rPr>
              <a:t> </a:t>
            </a:r>
            <a:r>
              <a:rPr lang="it-IT" dirty="0">
                <a:latin typeface="Calibri" panose="020F0502020204030204" pitchFamily="34" charset="0"/>
              </a:rPr>
              <a:t>«è compito </a:t>
            </a:r>
            <a:r>
              <a:rPr lang="it-IT" sz="2800" dirty="0">
                <a:latin typeface="Calibri" panose="020F0502020204030204" pitchFamily="34" charset="0"/>
              </a:rPr>
              <a:t>della Repubblica </a:t>
            </a:r>
            <a:r>
              <a:rPr lang="it-IT" sz="2800" b="1" dirty="0">
                <a:solidFill>
                  <a:srgbClr val="FF0000"/>
                </a:solidFill>
                <a:latin typeface="Calibri" panose="020F0502020204030204" pitchFamily="34" charset="0"/>
              </a:rPr>
              <a:t>rimuovere gli ostacoli</a:t>
            </a:r>
            <a:r>
              <a:rPr lang="it-IT" sz="2800" dirty="0">
                <a:solidFill>
                  <a:srgbClr val="FF0000"/>
                </a:solidFill>
                <a:latin typeface="Calibri" panose="020F0502020204030204" pitchFamily="34" charset="0"/>
              </a:rPr>
              <a:t> </a:t>
            </a:r>
            <a:r>
              <a:rPr lang="it-IT" sz="2800" dirty="0">
                <a:latin typeface="Calibri" panose="020F0502020204030204" pitchFamily="34" charset="0"/>
              </a:rPr>
              <a:t>di ordine economico e sociale, che, limitando di fatto la libertà e l’eguaglianza dei cittadini, impediscono il pieno sviluppo della persona umana e l’effettiva partecipazione di tutti i lavoratori all’organizzazione politica, economica e sociale del Paese».</a:t>
            </a:r>
          </a:p>
          <a:p>
            <a:r>
              <a:rPr lang="it-IT" sz="2800" b="1" dirty="0">
                <a:solidFill>
                  <a:srgbClr val="FF0000"/>
                </a:solidFill>
                <a:latin typeface="Calibri" panose="020F0502020204030204" pitchFamily="34" charset="0"/>
              </a:rPr>
              <a:t>Convenzione sui diritti delle persone con disabilità del 2006</a:t>
            </a:r>
            <a:r>
              <a:rPr lang="it-IT" sz="2800" dirty="0">
                <a:latin typeface="Calibri" panose="020F0502020204030204" pitchFamily="34" charset="0"/>
              </a:rPr>
              <a:t>, riconosce che la disabilità è un concetto in evoluzione e </a:t>
            </a:r>
            <a:r>
              <a:rPr lang="it-IT" dirty="0">
                <a:latin typeface="Calibri" panose="020F0502020204030204" pitchFamily="34" charset="0"/>
              </a:rPr>
              <a:t>che «</a:t>
            </a:r>
            <a:r>
              <a:rPr lang="it-IT" sz="2800" b="1" dirty="0">
                <a:solidFill>
                  <a:srgbClr val="FF0000"/>
                </a:solidFill>
                <a:latin typeface="Calibri" panose="020F0502020204030204" pitchFamily="34" charset="0"/>
              </a:rPr>
              <a:t>la disabilità è il risultato dell’interazione tra persone con menomazioni e barriere comportamentali ed ambientali</a:t>
            </a:r>
            <a:r>
              <a:rPr lang="it-IT" sz="2800" dirty="0">
                <a:latin typeface="Calibri" panose="020F0502020204030204" pitchFamily="34" charset="0"/>
              </a:rPr>
              <a:t>, che impediscono la loro piena ed effettiva partecipazione alla società su base di uguaglianza con gli altri».</a:t>
            </a:r>
          </a:p>
          <a:p>
            <a:endParaRPr lang="it-IT" dirty="0"/>
          </a:p>
        </p:txBody>
      </p:sp>
    </p:spTree>
    <p:extLst>
      <p:ext uri="{BB962C8B-B14F-4D97-AF65-F5344CB8AC3E}">
        <p14:creationId xmlns:p14="http://schemas.microsoft.com/office/powerpoint/2010/main" val="19859236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EE23F9B-58AF-DEA8-ACFC-733C8501B254}"/>
              </a:ext>
            </a:extLst>
          </p:cNvPr>
          <p:cNvSpPr>
            <a:spLocks noGrp="1"/>
          </p:cNvSpPr>
          <p:nvPr>
            <p:ph type="title"/>
          </p:nvPr>
        </p:nvSpPr>
        <p:spPr/>
        <p:txBody>
          <a:bodyPr/>
          <a:lstStyle/>
          <a:p>
            <a:r>
              <a:rPr lang="it-IT" b="1" dirty="0">
                <a:solidFill>
                  <a:srgbClr val="C00000"/>
                </a:solidFill>
              </a:rPr>
              <a:t>FIL: come intervenire</a:t>
            </a:r>
            <a:endParaRPr lang="it-IT" dirty="0"/>
          </a:p>
        </p:txBody>
      </p:sp>
      <p:sp>
        <p:nvSpPr>
          <p:cNvPr id="3" name="Segnaposto contenuto 2">
            <a:extLst>
              <a:ext uri="{FF2B5EF4-FFF2-40B4-BE49-F238E27FC236}">
                <a16:creationId xmlns:a16="http://schemas.microsoft.com/office/drawing/2014/main" id="{B8D175B5-3EF5-8938-6648-489D497DBC0F}"/>
              </a:ext>
            </a:extLst>
          </p:cNvPr>
          <p:cNvSpPr>
            <a:spLocks noGrp="1"/>
          </p:cNvSpPr>
          <p:nvPr>
            <p:ph idx="1"/>
          </p:nvPr>
        </p:nvSpPr>
        <p:spPr/>
        <p:txBody>
          <a:bodyPr>
            <a:normAutofit lnSpcReduction="10000"/>
          </a:bodyPr>
          <a:lstStyle/>
          <a:p>
            <a:r>
              <a:rPr lang="it-IT" dirty="0"/>
              <a:t>I percorsi di potenziamento cognitivo, motorio ed emotivo sono gli interventi che possono aiutare il bambino a fare una esperienza positiva di sé, scoprendo e lavorando soprattutto sui suoi punti di forza per poter far fronte alle difficoltà del quotidiano. E’ fondamentale che il bambino faccia queste esperienze per poter continuare ad avere la motivazione di investire nella scuola e nelle relazioni sociali, altrimenti evitate per la troppa fatica nel gestirle.</a:t>
            </a:r>
          </a:p>
          <a:p>
            <a:r>
              <a:rPr lang="it-IT" dirty="0"/>
              <a:t>Appare invece inutile o addirittura dannoso insistere per portare, attraverso un intervento intensivo, il bambino FIL allo stesso livello di competenza dei suoi coetanei in tutti gli aspetti rilevanti dello sviluppo.</a:t>
            </a:r>
          </a:p>
        </p:txBody>
      </p:sp>
    </p:spTree>
    <p:extLst>
      <p:ext uri="{BB962C8B-B14F-4D97-AF65-F5344CB8AC3E}">
        <p14:creationId xmlns:p14="http://schemas.microsoft.com/office/powerpoint/2010/main" val="10469644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01C434-F45C-2CAE-7067-0893E524C0D9}"/>
              </a:ext>
            </a:extLst>
          </p:cNvPr>
          <p:cNvSpPr>
            <a:spLocks noGrp="1"/>
          </p:cNvSpPr>
          <p:nvPr>
            <p:ph type="title"/>
          </p:nvPr>
        </p:nvSpPr>
        <p:spPr/>
        <p:txBody>
          <a:bodyPr/>
          <a:lstStyle/>
          <a:p>
            <a:r>
              <a:rPr lang="it-IT" b="1" dirty="0">
                <a:solidFill>
                  <a:srgbClr val="C00000"/>
                </a:solidFill>
              </a:rPr>
              <a:t>Alunni con svantaggio linguistico e NAI</a:t>
            </a:r>
          </a:p>
        </p:txBody>
      </p:sp>
      <p:sp>
        <p:nvSpPr>
          <p:cNvPr id="3" name="Segnaposto contenuto 2">
            <a:extLst>
              <a:ext uri="{FF2B5EF4-FFF2-40B4-BE49-F238E27FC236}">
                <a16:creationId xmlns:a16="http://schemas.microsoft.com/office/drawing/2014/main" id="{12A21752-9C14-A11C-7385-703731323392}"/>
              </a:ext>
            </a:extLst>
          </p:cNvPr>
          <p:cNvSpPr>
            <a:spLocks noGrp="1"/>
          </p:cNvSpPr>
          <p:nvPr>
            <p:ph idx="1"/>
          </p:nvPr>
        </p:nvSpPr>
        <p:spPr/>
        <p:txBody>
          <a:bodyPr/>
          <a:lstStyle/>
          <a:p>
            <a:r>
              <a:rPr lang="it-IT" dirty="0"/>
              <a:t>Studenti stranieri che non hanno ancora acquisito le adeguate competenze linguistiche, che frequentano la scuola italiana.</a:t>
            </a:r>
          </a:p>
          <a:p>
            <a:r>
              <a:rPr lang="it-IT" dirty="0"/>
              <a:t>Si stima che l'incidenza complessiva sulla popolazione scolastica è del 5%</a:t>
            </a:r>
          </a:p>
          <a:p>
            <a:r>
              <a:rPr lang="it-IT" dirty="0"/>
              <a:t>I NAI sono gli alunni neoarrivati in Italia che non parlano italiano o lo parlano poco, o coloro i quali sono inseriti a scuola da meno di due anni</a:t>
            </a:r>
          </a:p>
        </p:txBody>
      </p:sp>
    </p:spTree>
    <p:extLst>
      <p:ext uri="{BB962C8B-B14F-4D97-AF65-F5344CB8AC3E}">
        <p14:creationId xmlns:p14="http://schemas.microsoft.com/office/powerpoint/2010/main" val="875544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DE5E9C-B5FB-E1E2-E95D-F1F2E271D7F2}"/>
              </a:ext>
            </a:extLst>
          </p:cNvPr>
          <p:cNvSpPr>
            <a:spLocks noGrp="1"/>
          </p:cNvSpPr>
          <p:nvPr>
            <p:ph type="title"/>
          </p:nvPr>
        </p:nvSpPr>
        <p:spPr>
          <a:xfrm>
            <a:off x="838200" y="355601"/>
            <a:ext cx="10515600" cy="1335088"/>
          </a:xfrm>
        </p:spPr>
        <p:txBody>
          <a:bodyPr>
            <a:normAutofit/>
          </a:bodyPr>
          <a:lstStyle/>
          <a:p>
            <a:pPr algn="ctr"/>
            <a:r>
              <a:rPr lang="it-IT" b="1" dirty="0">
                <a:solidFill>
                  <a:srgbClr val="7030A0"/>
                </a:solidFill>
              </a:rPr>
              <a:t>Alunni con disabilità certificata in base alla legge 104/92 art.3, c. 1 e c. 3</a:t>
            </a:r>
            <a:endParaRPr lang="it-IT" dirty="0"/>
          </a:p>
        </p:txBody>
      </p:sp>
      <p:sp>
        <p:nvSpPr>
          <p:cNvPr id="3" name="Segnaposto contenuto 2">
            <a:extLst>
              <a:ext uri="{FF2B5EF4-FFF2-40B4-BE49-F238E27FC236}">
                <a16:creationId xmlns:a16="http://schemas.microsoft.com/office/drawing/2014/main" id="{B135E3C4-F6EE-DFBE-155A-3F97E21F61A1}"/>
              </a:ext>
            </a:extLst>
          </p:cNvPr>
          <p:cNvSpPr>
            <a:spLocks noGrp="1"/>
          </p:cNvSpPr>
          <p:nvPr>
            <p:ph idx="1"/>
          </p:nvPr>
        </p:nvSpPr>
        <p:spPr>
          <a:xfrm>
            <a:off x="838200" y="1825625"/>
            <a:ext cx="3670301" cy="4351338"/>
          </a:xfrm>
        </p:spPr>
        <p:txBody>
          <a:bodyPr>
            <a:normAutofit lnSpcReduction="10000"/>
          </a:bodyPr>
          <a:lstStyle/>
          <a:p>
            <a:r>
              <a:rPr lang="it-IT" dirty="0"/>
              <a:t>Disabilità intellettiva</a:t>
            </a:r>
          </a:p>
          <a:p>
            <a:r>
              <a:rPr lang="it-IT" dirty="0"/>
              <a:t>Disabilità motoria</a:t>
            </a:r>
          </a:p>
          <a:p>
            <a:r>
              <a:rPr lang="it-IT" dirty="0"/>
              <a:t>Disabilità sensoriale</a:t>
            </a:r>
          </a:p>
          <a:p>
            <a:r>
              <a:rPr lang="it-IT" dirty="0" err="1"/>
              <a:t>Pluridisabilità</a:t>
            </a:r>
            <a:endParaRPr lang="it-IT" dirty="0"/>
          </a:p>
          <a:p>
            <a:r>
              <a:rPr lang="it-IT" dirty="0"/>
              <a:t>Disturbi neuropsichici</a:t>
            </a:r>
          </a:p>
          <a:p>
            <a:endParaRPr lang="it-IT" dirty="0"/>
          </a:p>
          <a:p>
            <a:pPr marL="0" indent="0" algn="ctr">
              <a:buNone/>
            </a:pPr>
            <a:r>
              <a:rPr lang="it-IT" b="1" dirty="0">
                <a:solidFill>
                  <a:srgbClr val="C00000"/>
                </a:solidFill>
              </a:rPr>
              <a:t>Piano Educativo Individualizzato</a:t>
            </a:r>
          </a:p>
          <a:p>
            <a:pPr marL="0" indent="0" algn="ctr">
              <a:buNone/>
            </a:pPr>
            <a:r>
              <a:rPr lang="it-IT" b="1" dirty="0">
                <a:solidFill>
                  <a:srgbClr val="C00000"/>
                </a:solidFill>
              </a:rPr>
              <a:t>PEI</a:t>
            </a:r>
          </a:p>
        </p:txBody>
      </p:sp>
      <p:sp>
        <p:nvSpPr>
          <p:cNvPr id="4" name="CasellaDiTesto 3">
            <a:extLst>
              <a:ext uri="{FF2B5EF4-FFF2-40B4-BE49-F238E27FC236}">
                <a16:creationId xmlns:a16="http://schemas.microsoft.com/office/drawing/2014/main" id="{C1A9B395-B94E-8079-5027-A34B6D7B4627}"/>
              </a:ext>
            </a:extLst>
          </p:cNvPr>
          <p:cNvSpPr txBox="1"/>
          <p:nvPr/>
        </p:nvSpPr>
        <p:spPr>
          <a:xfrm>
            <a:off x="5003800" y="1690690"/>
            <a:ext cx="6667500" cy="4524315"/>
          </a:xfrm>
          <a:prstGeom prst="rect">
            <a:avLst/>
          </a:prstGeom>
          <a:noFill/>
        </p:spPr>
        <p:txBody>
          <a:bodyPr wrap="square" rtlCol="0">
            <a:spAutoFit/>
          </a:bodyPr>
          <a:lstStyle/>
          <a:p>
            <a:r>
              <a:rPr lang="it-IT" sz="2400" b="1" dirty="0">
                <a:solidFill>
                  <a:srgbClr val="0070C0"/>
                </a:solidFill>
              </a:rPr>
              <a:t>L’art. 3 c. 1 </a:t>
            </a:r>
            <a:r>
              <a:rPr lang="it-IT" sz="2400" dirty="0"/>
              <a:t>definisce «persona handicappata» colui che “presenta una minorazione psichica, fisica o sensoriale, stabilizzata o progressiva, che è causa di difficoltà di apprendimento, di relazione o di integrazione lavorativa e tale da determinare un processo di svantaggio sociale o di emarginazione”.</a:t>
            </a:r>
          </a:p>
          <a:p>
            <a:r>
              <a:rPr lang="it-IT" sz="2400" b="1" dirty="0">
                <a:solidFill>
                  <a:srgbClr val="00B050"/>
                </a:solidFill>
              </a:rPr>
              <a:t>L’art. 3 c. 3 </a:t>
            </a:r>
            <a:r>
              <a:rPr lang="it-IT" sz="2400" dirty="0"/>
              <a:t>riguarda la persona «handicappata </a:t>
            </a:r>
            <a:r>
              <a:rPr lang="it-IT" sz="2400" b="1" dirty="0">
                <a:solidFill>
                  <a:srgbClr val="00B050"/>
                </a:solidFill>
              </a:rPr>
              <a:t>in condizioni di gravità</a:t>
            </a:r>
            <a:r>
              <a:rPr lang="it-IT" sz="2400" dirty="0"/>
              <a:t>», colui che a causa di una minorazione singola o plurima abbia subito una riduzione dell’autonomia personale, tale da rendere </a:t>
            </a:r>
            <a:r>
              <a:rPr lang="it-IT" sz="2400" b="1" dirty="0">
                <a:solidFill>
                  <a:srgbClr val="00B050"/>
                </a:solidFill>
              </a:rPr>
              <a:t>necessaria un’assistenza permanente, continua e totale</a:t>
            </a:r>
            <a:r>
              <a:rPr lang="it-IT" sz="2400" dirty="0"/>
              <a:t> nella sfera individuale o in quella di relazione.</a:t>
            </a:r>
          </a:p>
        </p:txBody>
      </p:sp>
    </p:spTree>
    <p:extLst>
      <p:ext uri="{BB962C8B-B14F-4D97-AF65-F5344CB8AC3E}">
        <p14:creationId xmlns:p14="http://schemas.microsoft.com/office/powerpoint/2010/main" val="2837274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23F791-299A-C854-9ACE-4772C7057B59}"/>
              </a:ext>
            </a:extLst>
          </p:cNvPr>
          <p:cNvSpPr>
            <a:spLocks noGrp="1"/>
          </p:cNvSpPr>
          <p:nvPr>
            <p:ph type="title"/>
          </p:nvPr>
        </p:nvSpPr>
        <p:spPr>
          <a:xfrm>
            <a:off x="838200" y="365125"/>
            <a:ext cx="10515600" cy="755651"/>
          </a:xfrm>
        </p:spPr>
        <p:txBody>
          <a:bodyPr>
            <a:normAutofit/>
          </a:bodyPr>
          <a:lstStyle/>
          <a:p>
            <a:r>
              <a:rPr lang="it-IT" b="1" dirty="0">
                <a:solidFill>
                  <a:srgbClr val="00B050"/>
                </a:solidFill>
              </a:rPr>
              <a:t>D.I. 182/2020: percorso didattico</a:t>
            </a:r>
            <a:endParaRPr lang="it-IT" dirty="0"/>
          </a:p>
        </p:txBody>
      </p:sp>
      <p:sp>
        <p:nvSpPr>
          <p:cNvPr id="3" name="Segnaposto contenuto 2">
            <a:extLst>
              <a:ext uri="{FF2B5EF4-FFF2-40B4-BE49-F238E27FC236}">
                <a16:creationId xmlns:a16="http://schemas.microsoft.com/office/drawing/2014/main" id="{19EEF14D-41B9-1021-BF1D-A4A346A09749}"/>
              </a:ext>
            </a:extLst>
          </p:cNvPr>
          <p:cNvSpPr>
            <a:spLocks noGrp="1"/>
          </p:cNvSpPr>
          <p:nvPr>
            <p:ph idx="1"/>
          </p:nvPr>
        </p:nvSpPr>
        <p:spPr>
          <a:xfrm>
            <a:off x="838200" y="1308100"/>
            <a:ext cx="10515600" cy="5372099"/>
          </a:xfrm>
        </p:spPr>
        <p:txBody>
          <a:bodyPr/>
          <a:lstStyle/>
          <a:p>
            <a:r>
              <a:rPr lang="it-IT" dirty="0"/>
              <a:t>Nel nuovo modello di PEI la progettazione disciplinare e la valutazione degli apprendimenti determinano la validità del percorso scolastico per il conseguimento del titolo di studio. </a:t>
            </a:r>
            <a:r>
              <a:rPr lang="it-IT" b="1" dirty="0">
                <a:solidFill>
                  <a:srgbClr val="00B050"/>
                </a:solidFill>
              </a:rPr>
              <a:t>Per ogni disciplina si dovrà precisare </a:t>
            </a:r>
            <a:r>
              <a:rPr lang="it-IT" dirty="0"/>
              <a:t>se l’alunno:</a:t>
            </a:r>
          </a:p>
          <a:p>
            <a:endParaRPr lang="it-IT" dirty="0"/>
          </a:p>
        </p:txBody>
      </p:sp>
      <p:pic>
        <p:nvPicPr>
          <p:cNvPr id="5" name="Immagine 4">
            <a:extLst>
              <a:ext uri="{FF2B5EF4-FFF2-40B4-BE49-F238E27FC236}">
                <a16:creationId xmlns:a16="http://schemas.microsoft.com/office/drawing/2014/main" id="{41500AEB-A106-753B-9FDA-DAD0F43F0084}"/>
              </a:ext>
            </a:extLst>
          </p:cNvPr>
          <p:cNvPicPr>
            <a:picLocks noChangeAspect="1"/>
          </p:cNvPicPr>
          <p:nvPr/>
        </p:nvPicPr>
        <p:blipFill>
          <a:blip r:embed="rId2"/>
          <a:stretch>
            <a:fillRect/>
          </a:stretch>
        </p:blipFill>
        <p:spPr>
          <a:xfrm>
            <a:off x="1136650" y="2997200"/>
            <a:ext cx="9918700" cy="2771775"/>
          </a:xfrm>
          <a:prstGeom prst="rect">
            <a:avLst/>
          </a:prstGeom>
        </p:spPr>
      </p:pic>
    </p:spTree>
    <p:extLst>
      <p:ext uri="{BB962C8B-B14F-4D97-AF65-F5344CB8AC3E}">
        <p14:creationId xmlns:p14="http://schemas.microsoft.com/office/powerpoint/2010/main" val="402756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1EF5F6-ADC9-A3D7-60D5-B884AC7F5F18}"/>
              </a:ext>
            </a:extLst>
          </p:cNvPr>
          <p:cNvSpPr>
            <a:spLocks noGrp="1"/>
          </p:cNvSpPr>
          <p:nvPr>
            <p:ph type="title"/>
          </p:nvPr>
        </p:nvSpPr>
        <p:spPr>
          <a:xfrm>
            <a:off x="838200" y="365126"/>
            <a:ext cx="10515600" cy="1004960"/>
          </a:xfrm>
        </p:spPr>
        <p:txBody>
          <a:bodyPr/>
          <a:lstStyle/>
          <a:p>
            <a:r>
              <a:rPr lang="it-IT" b="1" dirty="0">
                <a:solidFill>
                  <a:schemeClr val="accent6">
                    <a:lumMod val="75000"/>
                  </a:schemeClr>
                </a:solidFill>
                <a:latin typeface="+mn-lt"/>
              </a:rPr>
              <a:t>Il nuovo modello di PEI</a:t>
            </a:r>
            <a:endParaRPr lang="it-IT" dirty="0"/>
          </a:p>
        </p:txBody>
      </p:sp>
      <p:sp>
        <p:nvSpPr>
          <p:cNvPr id="3" name="Segnaposto contenuto 2">
            <a:extLst>
              <a:ext uri="{FF2B5EF4-FFF2-40B4-BE49-F238E27FC236}">
                <a16:creationId xmlns:a16="http://schemas.microsoft.com/office/drawing/2014/main" id="{E6A877CE-9D06-257A-DDB9-BF49BBFEB9DE}"/>
              </a:ext>
            </a:extLst>
          </p:cNvPr>
          <p:cNvSpPr>
            <a:spLocks noGrp="1"/>
          </p:cNvSpPr>
          <p:nvPr>
            <p:ph idx="1"/>
          </p:nvPr>
        </p:nvSpPr>
        <p:spPr>
          <a:xfrm>
            <a:off x="838200" y="1825625"/>
            <a:ext cx="10820400" cy="4351338"/>
          </a:xfrm>
        </p:spPr>
        <p:txBody>
          <a:bodyPr/>
          <a:lstStyle/>
          <a:p>
            <a:endParaRPr lang="it-IT" b="1" dirty="0">
              <a:solidFill>
                <a:srgbClr val="0070C0"/>
              </a:solidFill>
            </a:endParaRPr>
          </a:p>
          <a:p>
            <a:endParaRPr lang="it-IT" b="1" dirty="0">
              <a:solidFill>
                <a:srgbClr val="0070C0"/>
              </a:solidFill>
            </a:endParaRPr>
          </a:p>
          <a:p>
            <a:endParaRPr lang="it-IT" b="1" dirty="0">
              <a:solidFill>
                <a:srgbClr val="0070C0"/>
              </a:solidFill>
            </a:endParaRPr>
          </a:p>
          <a:p>
            <a:endParaRPr lang="it-IT" b="1" dirty="0">
              <a:solidFill>
                <a:srgbClr val="0070C0"/>
              </a:solidFill>
            </a:endParaRPr>
          </a:p>
          <a:p>
            <a:r>
              <a:rPr lang="it-IT" b="1" dirty="0">
                <a:solidFill>
                  <a:srgbClr val="0070C0"/>
                </a:solidFill>
              </a:rPr>
              <a:t>Ordinario</a:t>
            </a:r>
            <a:r>
              <a:rPr lang="it-IT" dirty="0"/>
              <a:t> se in tutte o quasi le discipline è stata selezionata l’opzione A</a:t>
            </a:r>
          </a:p>
          <a:p>
            <a:r>
              <a:rPr lang="it-IT" b="1" dirty="0">
                <a:solidFill>
                  <a:srgbClr val="FF0000"/>
                </a:solidFill>
              </a:rPr>
              <a:t>Personalizzato con prove equipollenti </a:t>
            </a:r>
            <a:r>
              <a:rPr lang="it-IT" dirty="0"/>
              <a:t>se per tutte le discipline è stata selezionata l’opzione A o B</a:t>
            </a:r>
          </a:p>
          <a:p>
            <a:r>
              <a:rPr lang="it-IT" b="1" dirty="0">
                <a:solidFill>
                  <a:srgbClr val="00B050"/>
                </a:solidFill>
              </a:rPr>
              <a:t>Differenziato</a:t>
            </a:r>
            <a:r>
              <a:rPr lang="it-IT" dirty="0"/>
              <a:t> se anche per una sola disciplina è stata selezionata l’opzione C</a:t>
            </a:r>
          </a:p>
          <a:p>
            <a:endParaRPr lang="it-IT" dirty="0"/>
          </a:p>
        </p:txBody>
      </p:sp>
      <p:pic>
        <p:nvPicPr>
          <p:cNvPr id="5" name="Immagine 4">
            <a:extLst>
              <a:ext uri="{FF2B5EF4-FFF2-40B4-BE49-F238E27FC236}">
                <a16:creationId xmlns:a16="http://schemas.microsoft.com/office/drawing/2014/main" id="{E9848D28-F789-D147-C910-4E8D5035B0D0}"/>
              </a:ext>
            </a:extLst>
          </p:cNvPr>
          <p:cNvPicPr>
            <a:picLocks noChangeAspect="1"/>
          </p:cNvPicPr>
          <p:nvPr/>
        </p:nvPicPr>
        <p:blipFill>
          <a:blip r:embed="rId2"/>
          <a:stretch>
            <a:fillRect/>
          </a:stretch>
        </p:blipFill>
        <p:spPr>
          <a:xfrm>
            <a:off x="1295400" y="1370085"/>
            <a:ext cx="8766310" cy="2058915"/>
          </a:xfrm>
          <a:prstGeom prst="rect">
            <a:avLst/>
          </a:prstGeom>
        </p:spPr>
      </p:pic>
    </p:spTree>
    <p:extLst>
      <p:ext uri="{BB962C8B-B14F-4D97-AF65-F5344CB8AC3E}">
        <p14:creationId xmlns:p14="http://schemas.microsoft.com/office/powerpoint/2010/main" val="1773891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0CA5E5-4020-B9A1-FAAB-DEFF0B74A048}"/>
              </a:ext>
            </a:extLst>
          </p:cNvPr>
          <p:cNvSpPr>
            <a:spLocks noGrp="1"/>
          </p:cNvSpPr>
          <p:nvPr>
            <p:ph type="title"/>
          </p:nvPr>
        </p:nvSpPr>
        <p:spPr/>
        <p:txBody>
          <a:bodyPr/>
          <a:lstStyle/>
          <a:p>
            <a:r>
              <a:rPr lang="it-IT" b="1" dirty="0">
                <a:solidFill>
                  <a:srgbClr val="00B050"/>
                </a:solidFill>
              </a:rPr>
              <a:t>D.I. 182/2020: percorso didattico</a:t>
            </a:r>
            <a:endParaRPr lang="it-IT" dirty="0">
              <a:solidFill>
                <a:srgbClr val="00B050"/>
              </a:solidFill>
            </a:endParaRPr>
          </a:p>
        </p:txBody>
      </p:sp>
      <p:sp>
        <p:nvSpPr>
          <p:cNvPr id="3" name="Segnaposto contenuto 2">
            <a:extLst>
              <a:ext uri="{FF2B5EF4-FFF2-40B4-BE49-F238E27FC236}">
                <a16:creationId xmlns:a16="http://schemas.microsoft.com/office/drawing/2014/main" id="{09FEB902-E84C-FD74-946B-CBDA9696DEE1}"/>
              </a:ext>
            </a:extLst>
          </p:cNvPr>
          <p:cNvSpPr>
            <a:spLocks noGrp="1"/>
          </p:cNvSpPr>
          <p:nvPr>
            <p:ph idx="1"/>
          </p:nvPr>
        </p:nvSpPr>
        <p:spPr/>
        <p:txBody>
          <a:bodyPr/>
          <a:lstStyle/>
          <a:p>
            <a:r>
              <a:rPr lang="it-IT" sz="2800" b="1" dirty="0">
                <a:solidFill>
                  <a:srgbClr val="00B0F0"/>
                </a:solidFill>
                <a:effectLst/>
                <a:latin typeface="Calibri" panose="020F0502020204030204" pitchFamily="34" charset="0"/>
                <a:ea typeface="Calibri" panose="020F0502020204030204" pitchFamily="34" charset="0"/>
              </a:rPr>
              <a:t>A. ordinario </a:t>
            </a:r>
            <a:r>
              <a:rPr lang="it-IT" sz="2800" b="1" dirty="0">
                <a:effectLst/>
                <a:latin typeface="Calibri" panose="020F0502020204030204" pitchFamily="34" charset="0"/>
                <a:ea typeface="Calibri" panose="020F0502020204030204" pitchFamily="34" charset="0"/>
              </a:rPr>
              <a:t>segue la progettazione della classe con gli stessi criteri di valutazione, ma </a:t>
            </a:r>
            <a:r>
              <a:rPr lang="it-IT" sz="2800" b="1" dirty="0">
                <a:solidFill>
                  <a:srgbClr val="00B0F0"/>
                </a:solidFill>
                <a:effectLst/>
                <a:latin typeface="Calibri" panose="020F0502020204030204" pitchFamily="34" charset="0"/>
                <a:ea typeface="Calibri" panose="020F0502020204030204" pitchFamily="34" charset="0"/>
              </a:rPr>
              <a:t>le modalità di verifica saranno personalizzate.</a:t>
            </a:r>
          </a:p>
          <a:p>
            <a:r>
              <a:rPr lang="it-IT" sz="2800" b="1" dirty="0">
                <a:solidFill>
                  <a:srgbClr val="FF0000"/>
                </a:solidFill>
                <a:effectLst/>
                <a:latin typeface="Calibri" panose="020F0502020204030204" pitchFamily="34" charset="0"/>
                <a:ea typeface="Calibri" panose="020F0502020204030204" pitchFamily="34" charset="0"/>
              </a:rPr>
              <a:t>B. personalizzato con prove equipollenti </a:t>
            </a:r>
            <a:r>
              <a:rPr lang="it-IT" sz="2800" b="1" dirty="0">
                <a:effectLst/>
                <a:latin typeface="Calibri" panose="020F0502020204030204" pitchFamily="34" charset="0"/>
                <a:ea typeface="Calibri" panose="020F0502020204030204" pitchFamily="34" charset="0"/>
              </a:rPr>
              <a:t>= dello stesso valore della classe, ma </a:t>
            </a:r>
            <a:r>
              <a:rPr lang="it-IT" sz="2800" b="1" dirty="0">
                <a:solidFill>
                  <a:srgbClr val="FF0000"/>
                </a:solidFill>
                <a:effectLst/>
                <a:latin typeface="Calibri" panose="020F0502020204030204" pitchFamily="34" charset="0"/>
                <a:ea typeface="Calibri" panose="020F0502020204030204" pitchFamily="34" charset="0"/>
              </a:rPr>
              <a:t>diverse rispetto ai contenuti</a:t>
            </a:r>
            <a:r>
              <a:rPr lang="it-IT" sz="2800" b="1" dirty="0">
                <a:effectLst/>
                <a:latin typeface="Calibri" panose="020F0502020204030204" pitchFamily="34" charset="0"/>
                <a:ea typeface="Calibri" panose="020F0502020204030204" pitchFamily="34" charset="0"/>
              </a:rPr>
              <a:t>, </a:t>
            </a:r>
            <a:r>
              <a:rPr lang="it-IT" sz="2800" b="1" dirty="0">
                <a:solidFill>
                  <a:srgbClr val="FF0000"/>
                </a:solidFill>
                <a:effectLst/>
                <a:latin typeface="Calibri" panose="020F0502020204030204" pitchFamily="34" charset="0"/>
                <a:ea typeface="Calibri" panose="020F0502020204030204" pitchFamily="34" charset="0"/>
              </a:rPr>
              <a:t>semplificate</a:t>
            </a:r>
            <a:r>
              <a:rPr lang="it-IT" sz="2800" b="1" dirty="0">
                <a:effectLst/>
                <a:latin typeface="Calibri" panose="020F0502020204030204" pitchFamily="34" charset="0"/>
                <a:ea typeface="Calibri" panose="020F0502020204030204" pitchFamily="34" charset="0"/>
              </a:rPr>
              <a:t>; </a:t>
            </a:r>
            <a:br>
              <a:rPr lang="it-IT" sz="2800" b="1" dirty="0">
                <a:effectLst/>
                <a:latin typeface="Calibri" panose="020F0502020204030204" pitchFamily="34" charset="0"/>
                <a:ea typeface="Calibri" panose="020F0502020204030204" pitchFamily="34" charset="0"/>
              </a:rPr>
            </a:br>
            <a:r>
              <a:rPr lang="it-IT" sz="2800" b="1" dirty="0">
                <a:effectLst/>
                <a:latin typeface="Calibri" panose="020F0502020204030204" pitchFamily="34" charset="0"/>
                <a:ea typeface="Calibri" panose="020F0502020204030204" pitchFamily="34" charset="0"/>
              </a:rPr>
              <a:t>si prevedono </a:t>
            </a:r>
            <a:r>
              <a:rPr lang="it-IT" sz="2800" b="1" dirty="0">
                <a:solidFill>
                  <a:srgbClr val="FF0000"/>
                </a:solidFill>
                <a:effectLst/>
                <a:latin typeface="Calibri" panose="020F0502020204030204" pitchFamily="34" charset="0"/>
                <a:ea typeface="Calibri" panose="020F0502020204030204" pitchFamily="34" charset="0"/>
              </a:rPr>
              <a:t>dispense da prestazioni </a:t>
            </a:r>
            <a:r>
              <a:rPr lang="it-IT" sz="2800" b="1" dirty="0">
                <a:effectLst/>
                <a:latin typeface="Calibri" panose="020F0502020204030204" pitchFamily="34" charset="0"/>
                <a:ea typeface="Calibri" panose="020F0502020204030204" pitchFamily="34" charset="0"/>
              </a:rPr>
              <a:t>non indispensabili; </a:t>
            </a:r>
            <a:r>
              <a:rPr lang="it-IT" sz="2800" b="1" dirty="0">
                <a:solidFill>
                  <a:srgbClr val="FF0000"/>
                </a:solidFill>
                <a:effectLst/>
                <a:latin typeface="Calibri" panose="020F0502020204030204" pitchFamily="34" charset="0"/>
                <a:ea typeface="Calibri" panose="020F0502020204030204" pitchFamily="34" charset="0"/>
              </a:rPr>
              <a:t>supporti e facilitazioni</a:t>
            </a:r>
            <a:r>
              <a:rPr lang="it-IT" sz="2800" b="1" dirty="0">
                <a:effectLst/>
                <a:latin typeface="Calibri" panose="020F0502020204030204" pitchFamily="34" charset="0"/>
                <a:ea typeface="Calibri" panose="020F0502020204030204" pitchFamily="34" charset="0"/>
              </a:rPr>
              <a:t> non determinanti, che garantiscono l’autonomia di base; </a:t>
            </a:r>
            <a:br>
              <a:rPr lang="it-IT" sz="2800" b="1" dirty="0">
                <a:effectLst/>
                <a:latin typeface="Calibri" panose="020F0502020204030204" pitchFamily="34" charset="0"/>
                <a:ea typeface="Calibri" panose="020F0502020204030204" pitchFamily="34" charset="0"/>
              </a:rPr>
            </a:br>
            <a:r>
              <a:rPr lang="it-IT" sz="2800" b="1" dirty="0">
                <a:effectLst/>
                <a:latin typeface="Calibri" panose="020F0502020204030204" pitchFamily="34" charset="0"/>
                <a:ea typeface="Calibri" panose="020F0502020204030204" pitchFamily="34" charset="0"/>
              </a:rPr>
              <a:t>si tiene conto della </a:t>
            </a:r>
            <a:r>
              <a:rPr lang="it-IT" sz="2800" b="1" dirty="0">
                <a:solidFill>
                  <a:srgbClr val="FF0000"/>
                </a:solidFill>
                <a:effectLst/>
                <a:latin typeface="Calibri" panose="020F0502020204030204" pitchFamily="34" charset="0"/>
                <a:ea typeface="Calibri" panose="020F0502020204030204" pitchFamily="34" charset="0"/>
              </a:rPr>
              <a:t>rilevanza delle discipline di indirizzo</a:t>
            </a:r>
            <a:r>
              <a:rPr lang="it-IT" sz="2800" b="1" dirty="0">
                <a:effectLst/>
                <a:latin typeface="Calibri" panose="020F0502020204030204" pitchFamily="34" charset="0"/>
                <a:ea typeface="Calibri" panose="020F0502020204030204" pitchFamily="34" charset="0"/>
              </a:rPr>
              <a:t>; </a:t>
            </a:r>
            <a:br>
              <a:rPr lang="it-IT" sz="2800" b="1" dirty="0">
                <a:effectLst/>
                <a:latin typeface="Calibri" panose="020F0502020204030204" pitchFamily="34" charset="0"/>
                <a:ea typeface="Calibri" panose="020F0502020204030204" pitchFamily="34" charset="0"/>
              </a:rPr>
            </a:br>
            <a:r>
              <a:rPr lang="it-IT" sz="2800" b="1" dirty="0">
                <a:effectLst/>
                <a:latin typeface="Calibri" panose="020F0502020204030204" pitchFamily="34" charset="0"/>
                <a:ea typeface="Calibri" panose="020F0502020204030204" pitchFamily="34" charset="0"/>
              </a:rPr>
              <a:t>vanno </a:t>
            </a:r>
            <a:r>
              <a:rPr lang="it-IT" sz="2800" b="1" dirty="0">
                <a:solidFill>
                  <a:srgbClr val="FF0000"/>
                </a:solidFill>
                <a:effectLst/>
                <a:latin typeface="Calibri" panose="020F0502020204030204" pitchFamily="34" charset="0"/>
                <a:ea typeface="Calibri" panose="020F0502020204030204" pitchFamily="34" charset="0"/>
              </a:rPr>
              <a:t>adattati i criteri di valutazione </a:t>
            </a:r>
            <a:r>
              <a:rPr lang="it-IT" sz="2800" b="1" dirty="0">
                <a:effectLst/>
                <a:latin typeface="Calibri" panose="020F0502020204030204" pitchFamily="34" charset="0"/>
                <a:ea typeface="Calibri" panose="020F0502020204030204" pitchFamily="34" charset="0"/>
              </a:rPr>
              <a:t>definiti per la classe.</a:t>
            </a:r>
            <a:endParaRPr lang="it-IT" sz="2800" b="1" dirty="0">
              <a:latin typeface="Calibri" panose="020F0502020204030204" pitchFamily="34" charset="0"/>
              <a:ea typeface="Calibri" panose="020F0502020204030204" pitchFamily="34" charset="0"/>
            </a:endParaRPr>
          </a:p>
          <a:p>
            <a:r>
              <a:rPr lang="it-IT" sz="2800" b="1" dirty="0">
                <a:solidFill>
                  <a:srgbClr val="00B050"/>
                </a:solidFill>
                <a:effectLst/>
                <a:latin typeface="Calibri" panose="020F0502020204030204" pitchFamily="34" charset="0"/>
                <a:ea typeface="Calibri" panose="020F0502020204030204" pitchFamily="34" charset="0"/>
              </a:rPr>
              <a:t>C. differenziato </a:t>
            </a:r>
            <a:r>
              <a:rPr lang="it-IT" sz="2800" b="1" dirty="0">
                <a:effectLst/>
                <a:latin typeface="Calibri" panose="020F0502020204030204" pitchFamily="34" charset="0"/>
                <a:ea typeface="Calibri" panose="020F0502020204030204" pitchFamily="34" charset="0"/>
              </a:rPr>
              <a:t>con </a:t>
            </a:r>
            <a:r>
              <a:rPr lang="it-IT" sz="2800" b="1" dirty="0">
                <a:solidFill>
                  <a:srgbClr val="00B050"/>
                </a:solidFill>
                <a:effectLst/>
                <a:latin typeface="Calibri" panose="020F0502020204030204" pitchFamily="34" charset="0"/>
                <a:ea typeface="Calibri" panose="020F0502020204030204" pitchFamily="34" charset="0"/>
              </a:rPr>
              <a:t>obiettivi disciplinari NETTAMENTE ridotti </a:t>
            </a:r>
            <a:r>
              <a:rPr lang="it-IT" sz="2800" b="1" dirty="0">
                <a:effectLst/>
                <a:latin typeface="Calibri" panose="020F0502020204030204" pitchFamily="34" charset="0"/>
                <a:ea typeface="Calibri" panose="020F0502020204030204" pitchFamily="34" charset="0"/>
              </a:rPr>
              <a:t>rispetto a quelli della classe, valutazione su </a:t>
            </a:r>
            <a:r>
              <a:rPr lang="it-IT" sz="2800" b="1" dirty="0">
                <a:solidFill>
                  <a:srgbClr val="00B050"/>
                </a:solidFill>
                <a:effectLst/>
                <a:latin typeface="Calibri" panose="020F0502020204030204" pitchFamily="34" charset="0"/>
                <a:ea typeface="Calibri" panose="020F0502020204030204" pitchFamily="34" charset="0"/>
              </a:rPr>
              <a:t>prove NON equipollenti.</a:t>
            </a:r>
            <a:endParaRPr lang="it-IT" sz="2800" dirty="0">
              <a:solidFill>
                <a:srgbClr val="00B050"/>
              </a:solidFill>
            </a:endParaRPr>
          </a:p>
          <a:p>
            <a:endParaRPr lang="it-IT" dirty="0"/>
          </a:p>
        </p:txBody>
      </p:sp>
    </p:spTree>
    <p:extLst>
      <p:ext uri="{BB962C8B-B14F-4D97-AF65-F5344CB8AC3E}">
        <p14:creationId xmlns:p14="http://schemas.microsoft.com/office/powerpoint/2010/main" val="3790059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229D30-7E1D-B8AB-34E0-395BD78A271F}"/>
              </a:ext>
            </a:extLst>
          </p:cNvPr>
          <p:cNvSpPr>
            <a:spLocks noGrp="1"/>
          </p:cNvSpPr>
          <p:nvPr>
            <p:ph type="title"/>
          </p:nvPr>
        </p:nvSpPr>
        <p:spPr/>
        <p:txBody>
          <a:bodyPr/>
          <a:lstStyle/>
          <a:p>
            <a:r>
              <a:rPr lang="it-IT" sz="4400" b="1" dirty="0">
                <a:solidFill>
                  <a:srgbClr val="00B050"/>
                </a:solidFill>
              </a:rPr>
              <a:t>Personalizzazione della progettazione</a:t>
            </a:r>
            <a:endParaRPr lang="it-IT" b="1" dirty="0">
              <a:solidFill>
                <a:srgbClr val="00B050"/>
              </a:solidFill>
            </a:endParaRPr>
          </a:p>
        </p:txBody>
      </p:sp>
      <p:sp>
        <p:nvSpPr>
          <p:cNvPr id="3" name="Segnaposto contenuto 2">
            <a:extLst>
              <a:ext uri="{FF2B5EF4-FFF2-40B4-BE49-F238E27FC236}">
                <a16:creationId xmlns:a16="http://schemas.microsoft.com/office/drawing/2014/main" id="{1198F719-5137-9D14-B07B-C85FD7B8ED3C}"/>
              </a:ext>
            </a:extLst>
          </p:cNvPr>
          <p:cNvSpPr>
            <a:spLocks noGrp="1"/>
          </p:cNvSpPr>
          <p:nvPr>
            <p:ph idx="1"/>
          </p:nvPr>
        </p:nvSpPr>
        <p:spPr/>
        <p:txBody>
          <a:bodyPr/>
          <a:lstStyle/>
          <a:p>
            <a:r>
              <a:rPr lang="it-IT" sz="2800" b="1" dirty="0">
                <a:solidFill>
                  <a:srgbClr val="FC68F1"/>
                </a:solidFill>
              </a:rPr>
              <a:t>riduzione di contenuti</a:t>
            </a:r>
            <a:r>
              <a:rPr lang="it-IT" sz="2800" dirty="0"/>
              <a:t>, </a:t>
            </a:r>
          </a:p>
          <a:p>
            <a:r>
              <a:rPr lang="it-IT" sz="2800" b="1" dirty="0">
                <a:solidFill>
                  <a:schemeClr val="accent5">
                    <a:lumMod val="75000"/>
                  </a:schemeClr>
                </a:solidFill>
              </a:rPr>
              <a:t>semplificazioni</a:t>
            </a:r>
            <a:r>
              <a:rPr lang="it-IT" sz="2800" dirty="0"/>
              <a:t> (obiettivo è semplificato in merito a comprensione, elaborazione e risposta, si modifica il lessico, la complessità concettuale, i criteri di risposta, si sostituiscono procedure), </a:t>
            </a:r>
          </a:p>
          <a:p>
            <a:r>
              <a:rPr lang="it-IT" sz="2800" dirty="0">
                <a:solidFill>
                  <a:schemeClr val="accent6">
                    <a:lumMod val="75000"/>
                  </a:schemeClr>
                </a:solidFill>
              </a:rPr>
              <a:t> </a:t>
            </a:r>
            <a:r>
              <a:rPr lang="it-IT" sz="2800" b="1" dirty="0">
                <a:solidFill>
                  <a:schemeClr val="accent6">
                    <a:lumMod val="75000"/>
                  </a:schemeClr>
                </a:solidFill>
              </a:rPr>
              <a:t>facilitazioni </a:t>
            </a:r>
            <a:r>
              <a:rPr lang="it-IT" sz="2800" dirty="0"/>
              <a:t>(obiettivo non è diversificato, si riducono le difficoltà derivanti dal contesto, si organizzano in modo diverso tempi, spazi, materiali, si introducono stimoli come colori, immagini, mappe),</a:t>
            </a:r>
          </a:p>
          <a:p>
            <a:r>
              <a:rPr lang="it-IT" sz="2800" b="1" dirty="0">
                <a:solidFill>
                  <a:schemeClr val="tx2">
                    <a:lumMod val="75000"/>
                    <a:lumOff val="25000"/>
                  </a:schemeClr>
                </a:solidFill>
              </a:rPr>
              <a:t>obiettivi leggermente ridotti </a:t>
            </a:r>
            <a:r>
              <a:rPr lang="it-IT" sz="2800" dirty="0"/>
              <a:t>(si eliminano apprendimenti non ritenuti indispensabili) </a:t>
            </a:r>
          </a:p>
          <a:p>
            <a:endParaRPr lang="it-IT" dirty="0"/>
          </a:p>
        </p:txBody>
      </p:sp>
    </p:spTree>
    <p:extLst>
      <p:ext uri="{BB962C8B-B14F-4D97-AF65-F5344CB8AC3E}">
        <p14:creationId xmlns:p14="http://schemas.microsoft.com/office/powerpoint/2010/main" val="1883645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4DFADE-12F0-017E-87C0-5399A7D273EF}"/>
              </a:ext>
            </a:extLst>
          </p:cNvPr>
          <p:cNvSpPr>
            <a:spLocks noGrp="1"/>
          </p:cNvSpPr>
          <p:nvPr>
            <p:ph type="title"/>
          </p:nvPr>
        </p:nvSpPr>
        <p:spPr>
          <a:xfrm>
            <a:off x="838200" y="365125"/>
            <a:ext cx="10515600" cy="777875"/>
          </a:xfrm>
        </p:spPr>
        <p:txBody>
          <a:bodyPr/>
          <a:lstStyle/>
          <a:p>
            <a:r>
              <a:rPr lang="it-IT" b="1" dirty="0">
                <a:solidFill>
                  <a:srgbClr val="00B050"/>
                </a:solidFill>
              </a:rPr>
              <a:t>Personalizzazione delle verifiche</a:t>
            </a:r>
            <a:endParaRPr lang="it-IT" dirty="0">
              <a:solidFill>
                <a:srgbClr val="00B050"/>
              </a:solidFill>
            </a:endParaRPr>
          </a:p>
        </p:txBody>
      </p:sp>
      <p:sp>
        <p:nvSpPr>
          <p:cNvPr id="3" name="Segnaposto contenuto 2">
            <a:extLst>
              <a:ext uri="{FF2B5EF4-FFF2-40B4-BE49-F238E27FC236}">
                <a16:creationId xmlns:a16="http://schemas.microsoft.com/office/drawing/2014/main" id="{06082E2A-D6D5-8E2D-FBE5-4F6D3AFD089A}"/>
              </a:ext>
            </a:extLst>
          </p:cNvPr>
          <p:cNvSpPr>
            <a:spLocks noGrp="1"/>
          </p:cNvSpPr>
          <p:nvPr>
            <p:ph idx="1"/>
          </p:nvPr>
        </p:nvSpPr>
        <p:spPr>
          <a:xfrm>
            <a:off x="838200" y="1358900"/>
            <a:ext cx="10782300" cy="5133975"/>
          </a:xfrm>
        </p:spPr>
        <p:txBody>
          <a:bodyPr>
            <a:normAutofit fontScale="92500" lnSpcReduction="20000"/>
          </a:bodyPr>
          <a:lstStyle/>
          <a:p>
            <a:r>
              <a:rPr lang="it-IT" sz="2800" b="1" dirty="0">
                <a:solidFill>
                  <a:srgbClr val="7030A0"/>
                </a:solidFill>
              </a:rPr>
              <a:t>tempi più lunghi</a:t>
            </a:r>
          </a:p>
          <a:p>
            <a:r>
              <a:rPr lang="it-IT" b="1" dirty="0">
                <a:solidFill>
                  <a:srgbClr val="7030A0"/>
                </a:solidFill>
              </a:rPr>
              <a:t>r</a:t>
            </a:r>
            <a:r>
              <a:rPr lang="it-IT" sz="2800" b="1" dirty="0">
                <a:solidFill>
                  <a:srgbClr val="7030A0"/>
                </a:solidFill>
              </a:rPr>
              <a:t>idotte per dimensioni</a:t>
            </a:r>
            <a:r>
              <a:rPr lang="it-IT" sz="2800" dirty="0"/>
              <a:t>, riduzione del numero di quesiti se non si possono dilatare i tempi, </a:t>
            </a:r>
          </a:p>
          <a:p>
            <a:r>
              <a:rPr lang="it-IT" sz="2800" b="1" dirty="0">
                <a:solidFill>
                  <a:srgbClr val="7030A0"/>
                </a:solidFill>
              </a:rPr>
              <a:t>riduzione del numero di prove </a:t>
            </a:r>
            <a:r>
              <a:rPr lang="it-IT" sz="2800" dirty="0"/>
              <a:t>nel trimestre o pentamestre</a:t>
            </a:r>
          </a:p>
          <a:p>
            <a:r>
              <a:rPr lang="it-IT" sz="2800" b="1" dirty="0">
                <a:solidFill>
                  <a:srgbClr val="7030A0"/>
                </a:solidFill>
              </a:rPr>
              <a:t>adattamento della tipologia di verifica</a:t>
            </a:r>
            <a:r>
              <a:rPr lang="it-IT" sz="2800" dirty="0"/>
              <a:t>: orale invece che scritta, domande aperte o chiuse, strutturata, domande a risposte multiple, vero o falso, completamento, ….</a:t>
            </a:r>
          </a:p>
          <a:p>
            <a:r>
              <a:rPr lang="it-IT" sz="2800" b="1" dirty="0">
                <a:solidFill>
                  <a:srgbClr val="00B0F0"/>
                </a:solidFill>
              </a:rPr>
              <a:t>ricorso a interventi di assistenza e di supporto </a:t>
            </a:r>
            <a:r>
              <a:rPr lang="it-IT" sz="2800" dirty="0"/>
              <a:t>più o meno determinanti (docente di sostegno o assistente ad personam), </a:t>
            </a:r>
          </a:p>
          <a:p>
            <a:r>
              <a:rPr lang="it-IT" sz="2800" b="1" dirty="0">
                <a:solidFill>
                  <a:srgbClr val="00B0F0"/>
                </a:solidFill>
              </a:rPr>
              <a:t>uso di strumenti compensativi </a:t>
            </a:r>
            <a:r>
              <a:rPr lang="it-IT" sz="2800" dirty="0"/>
              <a:t>nel senso più ampio del termine, </a:t>
            </a:r>
            <a:r>
              <a:rPr lang="it-IT" sz="2800" dirty="0">
                <a:solidFill>
                  <a:srgbClr val="FF0000"/>
                </a:solidFill>
              </a:rPr>
              <a:t>tutto quello che può servire per ridurre le difficoltà esecutive</a:t>
            </a:r>
            <a:r>
              <a:rPr lang="it-IT" sz="2800" dirty="0"/>
              <a:t> (schemi, tabelle formulari..)</a:t>
            </a:r>
          </a:p>
          <a:p>
            <a:r>
              <a:rPr lang="it-IT" sz="2800" b="1" dirty="0">
                <a:solidFill>
                  <a:srgbClr val="00B0F0"/>
                </a:solidFill>
              </a:rPr>
              <a:t>compensazione tra modalità diverse di verifica</a:t>
            </a:r>
            <a:r>
              <a:rPr lang="it-IT" sz="2800" dirty="0"/>
              <a:t>, </a:t>
            </a:r>
          </a:p>
          <a:p>
            <a:r>
              <a:rPr lang="it-IT" sz="2800" b="1" dirty="0">
                <a:solidFill>
                  <a:srgbClr val="00B0F0"/>
                </a:solidFill>
              </a:rPr>
              <a:t>ben spiegate</a:t>
            </a:r>
            <a:r>
              <a:rPr lang="it-IT" sz="2800" dirty="0">
                <a:solidFill>
                  <a:srgbClr val="FF0000"/>
                </a:solidFill>
              </a:rPr>
              <a:t>: assicurarsi che la difficoltà di svolgimento non scaturisca dalla mancata comprensione delle consegne.</a:t>
            </a:r>
          </a:p>
        </p:txBody>
      </p:sp>
    </p:spTree>
    <p:extLst>
      <p:ext uri="{BB962C8B-B14F-4D97-AF65-F5344CB8AC3E}">
        <p14:creationId xmlns:p14="http://schemas.microsoft.com/office/powerpoint/2010/main" val="2115360524"/>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1221</TotalTime>
  <Words>2686</Words>
  <Application>Microsoft Office PowerPoint</Application>
  <PresentationFormat>Widescreen</PresentationFormat>
  <Paragraphs>137</Paragraphs>
  <Slides>31</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31</vt:i4>
      </vt:variant>
    </vt:vector>
  </HeadingPairs>
  <TitlesOfParts>
    <vt:vector size="36" baseType="lpstr">
      <vt:lpstr>Arial</vt:lpstr>
      <vt:lpstr>Calibri</vt:lpstr>
      <vt:lpstr>Calibri Light</vt:lpstr>
      <vt:lpstr>Times New Roman</vt:lpstr>
      <vt:lpstr>Tema di Office</vt:lpstr>
      <vt:lpstr>Alunni con Bisogni Educativi Speciali formazione per i Neoassunti</vt:lpstr>
      <vt:lpstr>Le varie tipologie di BES</vt:lpstr>
      <vt:lpstr>DISABILITÀ</vt:lpstr>
      <vt:lpstr>Alunni con disabilità certificata in base alla legge 104/92 art.3, c. 1 e c. 3</vt:lpstr>
      <vt:lpstr>D.I. 182/2020: percorso didattico</vt:lpstr>
      <vt:lpstr>Il nuovo modello di PEI</vt:lpstr>
      <vt:lpstr>D.I. 182/2020: percorso didattico</vt:lpstr>
      <vt:lpstr>Personalizzazione della progettazione</vt:lpstr>
      <vt:lpstr>Personalizzazione delle verifiche</vt:lpstr>
      <vt:lpstr>Personalizzazioni</vt:lpstr>
      <vt:lpstr>D.I. 182/2020: personalizzazione delle verifiche</vt:lpstr>
      <vt:lpstr>D.I. 182 del 2020 e D. Lgs. 62/2017  </vt:lpstr>
      <vt:lpstr>L’esame di Stato prevede prove equipollenti?</vt:lpstr>
      <vt:lpstr>DISABILITÀ</vt:lpstr>
      <vt:lpstr>Presentazione standard di PowerPoint</vt:lpstr>
      <vt:lpstr>Presentazione standard di PowerPoint</vt:lpstr>
      <vt:lpstr>Presentazione standard di PowerPoint</vt:lpstr>
      <vt:lpstr>Presentazione standard di PowerPoint</vt:lpstr>
      <vt:lpstr>DSA: disturbi specifici di apprendimento e/o disturbi evolutivi specifici</vt:lpstr>
      <vt:lpstr>DSA: disturbi specifici di apprendimento e/o disturbi evolutivi specifici</vt:lpstr>
      <vt:lpstr>DSA: la certificazione. Legge n.170 del 2010</vt:lpstr>
      <vt:lpstr>DSA: la certificazione</vt:lpstr>
      <vt:lpstr>DSA: disturbi specifici di apprendimento e/o disturbi evolutivi specifici</vt:lpstr>
      <vt:lpstr>DSA: Nuove Linee guida dell’ISS</vt:lpstr>
      <vt:lpstr>ADHD Disturbo da deficit di attenzione e iperattività</vt:lpstr>
      <vt:lpstr>ADHD Disturbo da deficit di attenzione e iperattività</vt:lpstr>
      <vt:lpstr>DOP Disturbo oppositivo-provocatorio </vt:lpstr>
      <vt:lpstr>FIL   funzionamento intellettivo limite o funzionamento cognitivo Borderline</vt:lpstr>
      <vt:lpstr>FIL   funzionamento intellettivo limite o funzionamento cognitivo Borderline</vt:lpstr>
      <vt:lpstr>FIL: come intervenire</vt:lpstr>
      <vt:lpstr>Alunni con svantaggio linguistico e NAI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Bisogni Educativi Speciali corso per i Neoassunti</dc:title>
  <dc:creator>Anna</dc:creator>
  <cp:lastModifiedBy>Assistente5</cp:lastModifiedBy>
  <cp:revision>35</cp:revision>
  <dcterms:created xsi:type="dcterms:W3CDTF">2023-04-16T08:31:32Z</dcterms:created>
  <dcterms:modified xsi:type="dcterms:W3CDTF">2023-04-22T07:43:24Z</dcterms:modified>
</cp:coreProperties>
</file>