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61" r:id="rId3"/>
    <p:sldId id="264" r:id="rId4"/>
    <p:sldId id="290" r:id="rId5"/>
    <p:sldId id="291" r:id="rId6"/>
    <p:sldId id="289" r:id="rId7"/>
    <p:sldId id="265" r:id="rId8"/>
    <p:sldId id="292" r:id="rId9"/>
    <p:sldId id="293" r:id="rId10"/>
    <p:sldId id="294" r:id="rId11"/>
    <p:sldId id="266" r:id="rId12"/>
    <p:sldId id="267" r:id="rId13"/>
    <p:sldId id="295" r:id="rId14"/>
    <p:sldId id="268" r:id="rId15"/>
    <p:sldId id="269" r:id="rId16"/>
    <p:sldId id="270" r:id="rId17"/>
    <p:sldId id="271" r:id="rId18"/>
    <p:sldId id="296" r:id="rId19"/>
    <p:sldId id="301" r:id="rId20"/>
    <p:sldId id="272" r:id="rId21"/>
    <p:sldId id="273" r:id="rId22"/>
    <p:sldId id="274" r:id="rId23"/>
    <p:sldId id="302" r:id="rId24"/>
    <p:sldId id="275" r:id="rId25"/>
    <p:sldId id="276" r:id="rId26"/>
    <p:sldId id="283" r:id="rId27"/>
    <p:sldId id="284" r:id="rId28"/>
    <p:sldId id="297" r:id="rId29"/>
    <p:sldId id="298" r:id="rId30"/>
    <p:sldId id="299" r:id="rId31"/>
    <p:sldId id="300" r:id="rId32"/>
    <p:sldId id="286" r:id="rId33"/>
    <p:sldId id="288" r:id="rId34"/>
  </p:sldIdLst>
  <p:sldSz cx="12192000" cy="6858000"/>
  <p:notesSz cx="6858000" cy="9144000"/>
  <p:embeddedFontLst>
    <p:embeddedFont>
      <p:font typeface="Verdana" panose="020B060403050404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gBe8PYIDa9zJZF4ok9jQPKfSP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211B64-C3BE-4766-BA0C-22B4BD8BE1BB}">
  <a:tblStyle styleId="{6D211B64-C3BE-4766-BA0C-22B4BD8BE1B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E99715C-7D1A-4E42-AD98-620011CB411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67" d="100"/>
          <a:sy n="67" d="100"/>
        </p:scale>
        <p:origin x="5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it-IT" sz="1200" b="0" i="0" u="none" strike="noStrike" cap="none" smtClean="0">
                <a:solidFill>
                  <a:schemeClr val="dk1"/>
                </a:solidFill>
                <a:latin typeface="Calibri"/>
                <a:ea typeface="Calibri"/>
                <a:cs typeface="Calibri"/>
                <a:sym typeface="Calibri"/>
              </a:rPr>
              <a:t>13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198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4" name="Google Shape;1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90" name="Google Shape;19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6" name="Google Shape;1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9" name="Google Shape;20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5" name="Google Shape;2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1" name="Google Shape;2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7" name="Google Shape;22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3" name="Google Shape;23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2" name="Google Shape;28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2" name="Google Shape;29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143623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90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38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881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8" name="Google Shape;17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84"/>
        <p:cNvGrpSpPr/>
        <p:nvPr/>
      </p:nvGrpSpPr>
      <p:grpSpPr>
        <a:xfrm>
          <a:off x="0" y="0"/>
          <a:ext cx="0" cy="0"/>
          <a:chOff x="0" y="0"/>
          <a:chExt cx="0" cy="0"/>
        </a:xfrm>
      </p:grpSpPr>
      <p:sp>
        <p:nvSpPr>
          <p:cNvPr id="85" name="Google Shape;85;p47"/>
          <p:cNvSpPr txBox="1">
            <a:spLocks noGrp="1"/>
          </p:cNvSpPr>
          <p:nvPr>
            <p:ph type="title"/>
          </p:nvPr>
        </p:nvSpPr>
        <p:spPr>
          <a:xfrm>
            <a:off x="476250" y="562570"/>
            <a:ext cx="11239500" cy="857250"/>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125"/>
              </a:spcBef>
              <a:spcAft>
                <a:spcPts val="0"/>
              </a:spcAft>
              <a:buClr>
                <a:srgbClr val="D93E2B"/>
              </a:buClr>
              <a:buSzPts val="1800"/>
              <a:buFont typeface="Calibri"/>
              <a:buNone/>
              <a:defRPr/>
            </a:lvl1pPr>
            <a:lvl2pPr lvl="1" algn="ctr">
              <a:lnSpc>
                <a:spcPct val="90000"/>
              </a:lnSpc>
              <a:spcBef>
                <a:spcPts val="1125"/>
              </a:spcBef>
              <a:spcAft>
                <a:spcPts val="0"/>
              </a:spcAft>
              <a:buClr>
                <a:srgbClr val="D93E2B"/>
              </a:buClr>
              <a:buSzPts val="1800"/>
              <a:buNone/>
              <a:defRPr/>
            </a:lvl2pPr>
            <a:lvl3pPr lvl="2" algn="ctr">
              <a:lnSpc>
                <a:spcPct val="90000"/>
              </a:lnSpc>
              <a:spcBef>
                <a:spcPts val="1125"/>
              </a:spcBef>
              <a:spcAft>
                <a:spcPts val="0"/>
              </a:spcAft>
              <a:buClr>
                <a:srgbClr val="D93E2B"/>
              </a:buClr>
              <a:buSzPts val="1800"/>
              <a:buNone/>
              <a:defRPr/>
            </a:lvl3pPr>
            <a:lvl4pPr lvl="3" algn="ctr">
              <a:lnSpc>
                <a:spcPct val="90000"/>
              </a:lnSpc>
              <a:spcBef>
                <a:spcPts val="1125"/>
              </a:spcBef>
              <a:spcAft>
                <a:spcPts val="0"/>
              </a:spcAft>
              <a:buClr>
                <a:srgbClr val="D93E2B"/>
              </a:buClr>
              <a:buSzPts val="1800"/>
              <a:buNone/>
              <a:defRPr/>
            </a:lvl4pPr>
            <a:lvl5pPr lvl="4" algn="ctr">
              <a:lnSpc>
                <a:spcPct val="90000"/>
              </a:lnSpc>
              <a:spcBef>
                <a:spcPts val="1125"/>
              </a:spcBef>
              <a:spcAft>
                <a:spcPts val="0"/>
              </a:spcAft>
              <a:buClr>
                <a:srgbClr val="D93E2B"/>
              </a:buClr>
              <a:buSzPts val="1800"/>
              <a:buNone/>
              <a:defRPr/>
            </a:lvl5pPr>
            <a:lvl6pPr lvl="5" algn="ctr">
              <a:lnSpc>
                <a:spcPct val="90000"/>
              </a:lnSpc>
              <a:spcBef>
                <a:spcPts val="1125"/>
              </a:spcBef>
              <a:spcAft>
                <a:spcPts val="0"/>
              </a:spcAft>
              <a:buClr>
                <a:srgbClr val="D93E2B"/>
              </a:buClr>
              <a:buSzPts val="1800"/>
              <a:buNone/>
              <a:defRPr/>
            </a:lvl6pPr>
            <a:lvl7pPr lvl="6" algn="ctr">
              <a:lnSpc>
                <a:spcPct val="90000"/>
              </a:lnSpc>
              <a:spcBef>
                <a:spcPts val="1125"/>
              </a:spcBef>
              <a:spcAft>
                <a:spcPts val="0"/>
              </a:spcAft>
              <a:buClr>
                <a:srgbClr val="D93E2B"/>
              </a:buClr>
              <a:buSzPts val="1800"/>
              <a:buNone/>
              <a:defRPr/>
            </a:lvl7pPr>
            <a:lvl8pPr lvl="7" algn="ctr">
              <a:lnSpc>
                <a:spcPct val="90000"/>
              </a:lnSpc>
              <a:spcBef>
                <a:spcPts val="1125"/>
              </a:spcBef>
              <a:spcAft>
                <a:spcPts val="0"/>
              </a:spcAft>
              <a:buClr>
                <a:srgbClr val="D93E2B"/>
              </a:buClr>
              <a:buSzPts val="1800"/>
              <a:buNone/>
              <a:defRPr/>
            </a:lvl8pPr>
            <a:lvl9pPr lvl="8" algn="ctr">
              <a:lnSpc>
                <a:spcPct val="90000"/>
              </a:lnSpc>
              <a:spcBef>
                <a:spcPts val="1125"/>
              </a:spcBef>
              <a:spcAft>
                <a:spcPts val="0"/>
              </a:spcAft>
              <a:buClr>
                <a:srgbClr val="D93E2B"/>
              </a:buClr>
              <a:buSzPts val="1800"/>
              <a:buNone/>
              <a:defRPr/>
            </a:lvl9pPr>
          </a:lstStyle>
          <a:p>
            <a:endParaRPr/>
          </a:p>
        </p:txBody>
      </p:sp>
      <p:sp>
        <p:nvSpPr>
          <p:cNvPr id="86" name="Google Shape;86;p47"/>
          <p:cNvSpPr txBox="1">
            <a:spLocks noGrp="1"/>
          </p:cNvSpPr>
          <p:nvPr>
            <p:ph type="body" idx="1"/>
          </p:nvPr>
        </p:nvSpPr>
        <p:spPr>
          <a:xfrm>
            <a:off x="476250" y="1848445"/>
            <a:ext cx="11239500" cy="4286250"/>
          </a:xfrm>
          <a:prstGeom prst="rect">
            <a:avLst/>
          </a:prstGeom>
          <a:noFill/>
          <a:ln>
            <a:noFill/>
          </a:ln>
        </p:spPr>
        <p:txBody>
          <a:bodyPr spcFirstLastPara="1" wrap="square" lIns="50800" tIns="50800" rIns="50800" bIns="50800" anchor="ctr" anchorCtr="0">
            <a:normAutofit/>
          </a:bodyPr>
          <a:lstStyle>
            <a:lvl1pPr marL="457200" lvl="0" indent="-297180" algn="l">
              <a:lnSpc>
                <a:spcPct val="100000"/>
              </a:lnSpc>
              <a:spcBef>
                <a:spcPts val="1687"/>
              </a:spcBef>
              <a:spcAft>
                <a:spcPts val="0"/>
              </a:spcAft>
              <a:buClr>
                <a:schemeClr val="lt1"/>
              </a:buClr>
              <a:buSzPts val="1080"/>
              <a:buChar char="●"/>
              <a:defRPr/>
            </a:lvl1pPr>
            <a:lvl2pPr marL="914400" lvl="1" indent="-297180" algn="l">
              <a:lnSpc>
                <a:spcPct val="100000"/>
              </a:lnSpc>
              <a:spcBef>
                <a:spcPts val="1687"/>
              </a:spcBef>
              <a:spcAft>
                <a:spcPts val="0"/>
              </a:spcAft>
              <a:buClr>
                <a:schemeClr val="lt1"/>
              </a:buClr>
              <a:buSzPts val="1080"/>
              <a:buChar char="●"/>
              <a:defRPr/>
            </a:lvl2pPr>
            <a:lvl3pPr marL="1371600" lvl="2" indent="-297180" algn="l">
              <a:lnSpc>
                <a:spcPct val="100000"/>
              </a:lnSpc>
              <a:spcBef>
                <a:spcPts val="1687"/>
              </a:spcBef>
              <a:spcAft>
                <a:spcPts val="0"/>
              </a:spcAft>
              <a:buClr>
                <a:schemeClr val="lt1"/>
              </a:buClr>
              <a:buSzPts val="1080"/>
              <a:buChar char="●"/>
              <a:defRPr/>
            </a:lvl3pPr>
            <a:lvl4pPr marL="1828800" lvl="3" indent="-297180" algn="l">
              <a:lnSpc>
                <a:spcPct val="100000"/>
              </a:lnSpc>
              <a:spcBef>
                <a:spcPts val="1687"/>
              </a:spcBef>
              <a:spcAft>
                <a:spcPts val="0"/>
              </a:spcAft>
              <a:buClr>
                <a:schemeClr val="lt1"/>
              </a:buClr>
              <a:buSzPts val="1080"/>
              <a:buChar char="●"/>
              <a:defRPr/>
            </a:lvl4pPr>
            <a:lvl5pPr marL="2286000" lvl="4" indent="-297179" algn="l">
              <a:lnSpc>
                <a:spcPct val="100000"/>
              </a:lnSpc>
              <a:spcBef>
                <a:spcPts val="1687"/>
              </a:spcBef>
              <a:spcAft>
                <a:spcPts val="0"/>
              </a:spcAft>
              <a:buClr>
                <a:schemeClr val="lt1"/>
              </a:buClr>
              <a:buSzPts val="1080"/>
              <a:buChar char="●"/>
              <a:defRPr/>
            </a:lvl5pPr>
            <a:lvl6pPr marL="2743200" lvl="5" indent="-297179" algn="l">
              <a:lnSpc>
                <a:spcPct val="100000"/>
              </a:lnSpc>
              <a:spcBef>
                <a:spcPts val="1687"/>
              </a:spcBef>
              <a:spcAft>
                <a:spcPts val="0"/>
              </a:spcAft>
              <a:buClr>
                <a:schemeClr val="lt1"/>
              </a:buClr>
              <a:buSzPts val="1080"/>
              <a:buChar char="●"/>
              <a:defRPr/>
            </a:lvl6pPr>
            <a:lvl7pPr marL="3200400" lvl="6" indent="-297179" algn="l">
              <a:lnSpc>
                <a:spcPct val="100000"/>
              </a:lnSpc>
              <a:spcBef>
                <a:spcPts val="1687"/>
              </a:spcBef>
              <a:spcAft>
                <a:spcPts val="0"/>
              </a:spcAft>
              <a:buClr>
                <a:schemeClr val="lt1"/>
              </a:buClr>
              <a:buSzPts val="1080"/>
              <a:buChar char="●"/>
              <a:defRPr/>
            </a:lvl7pPr>
            <a:lvl8pPr marL="3657600" lvl="7" indent="-297179" algn="l">
              <a:lnSpc>
                <a:spcPct val="100000"/>
              </a:lnSpc>
              <a:spcBef>
                <a:spcPts val="1687"/>
              </a:spcBef>
              <a:spcAft>
                <a:spcPts val="0"/>
              </a:spcAft>
              <a:buClr>
                <a:schemeClr val="lt1"/>
              </a:buClr>
              <a:buSzPts val="1080"/>
              <a:buChar char="●"/>
              <a:defRPr/>
            </a:lvl8pPr>
            <a:lvl9pPr marL="4114800" lvl="8" indent="-297179" algn="l">
              <a:lnSpc>
                <a:spcPct val="100000"/>
              </a:lnSpc>
              <a:spcBef>
                <a:spcPts val="1687"/>
              </a:spcBef>
              <a:spcAft>
                <a:spcPts val="0"/>
              </a:spcAft>
              <a:buClr>
                <a:schemeClr val="lt1"/>
              </a:buClr>
              <a:buSzPts val="1080"/>
              <a:buChar char="●"/>
              <a:defRPr/>
            </a:lvl9pPr>
          </a:lstStyle>
          <a:p>
            <a:endParaRPr/>
          </a:p>
        </p:txBody>
      </p:sp>
      <p:sp>
        <p:nvSpPr>
          <p:cNvPr id="87" name="Google Shape;87;p47"/>
          <p:cNvSpPr txBox="1">
            <a:spLocks noGrp="1"/>
          </p:cNvSpPr>
          <p:nvPr>
            <p:ph type="sldNum" idx="12"/>
          </p:nvPr>
        </p:nvSpPr>
        <p:spPr>
          <a:xfrm>
            <a:off x="5929312" y="6509742"/>
            <a:ext cx="321470" cy="29738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1pPr>
            <a:lvl2pPr marL="0" lvl="1"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2pPr>
            <a:lvl3pPr marL="0" lvl="2"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3pPr>
            <a:lvl4pPr marL="0" lvl="3"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4pPr>
            <a:lvl5pPr marL="0" lvl="4"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5pPr>
            <a:lvl6pPr marL="0" lvl="5"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6pPr>
            <a:lvl7pPr marL="0" lvl="6"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7pPr>
            <a:lvl8pPr marL="0" lvl="7"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8pPr>
            <a:lvl9pPr marL="0" lvl="8"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 Centrato">
  <p:cSld name="Titolo - Centrato">
    <p:spTree>
      <p:nvGrpSpPr>
        <p:cNvPr id="1" name="Shape 88"/>
        <p:cNvGrpSpPr/>
        <p:nvPr/>
      </p:nvGrpSpPr>
      <p:grpSpPr>
        <a:xfrm>
          <a:off x="0" y="0"/>
          <a:ext cx="0" cy="0"/>
          <a:chOff x="0" y="0"/>
          <a:chExt cx="0" cy="0"/>
        </a:xfrm>
      </p:grpSpPr>
      <p:sp>
        <p:nvSpPr>
          <p:cNvPr id="89" name="Google Shape;89;p48"/>
          <p:cNvSpPr txBox="1">
            <a:spLocks noGrp="1"/>
          </p:cNvSpPr>
          <p:nvPr>
            <p:ph type="title"/>
          </p:nvPr>
        </p:nvSpPr>
        <p:spPr>
          <a:xfrm>
            <a:off x="476250" y="2580680"/>
            <a:ext cx="11239500" cy="1696641"/>
          </a:xfrm>
          <a:prstGeom prst="rect">
            <a:avLst/>
          </a:prstGeom>
          <a:noFill/>
          <a:ln>
            <a:noFill/>
          </a:ln>
        </p:spPr>
        <p:txBody>
          <a:bodyPr spcFirstLastPara="1" wrap="square" lIns="50800" tIns="50800" rIns="50800" bIns="50800" anchor="ctr" anchorCtr="0">
            <a:normAutofit/>
          </a:bodyPr>
          <a:lstStyle>
            <a:lvl1pPr lvl="0" algn="ctr">
              <a:lnSpc>
                <a:spcPct val="90000"/>
              </a:lnSpc>
              <a:spcBef>
                <a:spcPts val="1125"/>
              </a:spcBef>
              <a:spcAft>
                <a:spcPts val="0"/>
              </a:spcAft>
              <a:buClr>
                <a:srgbClr val="D93E2B"/>
              </a:buClr>
              <a:buSzPts val="1800"/>
              <a:buFont typeface="Calibri"/>
              <a:buNone/>
              <a:defRPr/>
            </a:lvl1pPr>
            <a:lvl2pPr lvl="1" algn="ctr">
              <a:lnSpc>
                <a:spcPct val="90000"/>
              </a:lnSpc>
              <a:spcBef>
                <a:spcPts val="1125"/>
              </a:spcBef>
              <a:spcAft>
                <a:spcPts val="0"/>
              </a:spcAft>
              <a:buClr>
                <a:srgbClr val="D93E2B"/>
              </a:buClr>
              <a:buSzPts val="1800"/>
              <a:buNone/>
              <a:defRPr/>
            </a:lvl2pPr>
            <a:lvl3pPr lvl="2" algn="ctr">
              <a:lnSpc>
                <a:spcPct val="90000"/>
              </a:lnSpc>
              <a:spcBef>
                <a:spcPts val="1125"/>
              </a:spcBef>
              <a:spcAft>
                <a:spcPts val="0"/>
              </a:spcAft>
              <a:buClr>
                <a:srgbClr val="D93E2B"/>
              </a:buClr>
              <a:buSzPts val="1800"/>
              <a:buNone/>
              <a:defRPr/>
            </a:lvl3pPr>
            <a:lvl4pPr lvl="3" algn="ctr">
              <a:lnSpc>
                <a:spcPct val="90000"/>
              </a:lnSpc>
              <a:spcBef>
                <a:spcPts val="1125"/>
              </a:spcBef>
              <a:spcAft>
                <a:spcPts val="0"/>
              </a:spcAft>
              <a:buClr>
                <a:srgbClr val="D93E2B"/>
              </a:buClr>
              <a:buSzPts val="1800"/>
              <a:buNone/>
              <a:defRPr/>
            </a:lvl4pPr>
            <a:lvl5pPr lvl="4" algn="ctr">
              <a:lnSpc>
                <a:spcPct val="90000"/>
              </a:lnSpc>
              <a:spcBef>
                <a:spcPts val="1125"/>
              </a:spcBef>
              <a:spcAft>
                <a:spcPts val="0"/>
              </a:spcAft>
              <a:buClr>
                <a:srgbClr val="D93E2B"/>
              </a:buClr>
              <a:buSzPts val="1800"/>
              <a:buNone/>
              <a:defRPr/>
            </a:lvl5pPr>
            <a:lvl6pPr lvl="5" algn="ctr">
              <a:lnSpc>
                <a:spcPct val="90000"/>
              </a:lnSpc>
              <a:spcBef>
                <a:spcPts val="1125"/>
              </a:spcBef>
              <a:spcAft>
                <a:spcPts val="0"/>
              </a:spcAft>
              <a:buClr>
                <a:srgbClr val="D93E2B"/>
              </a:buClr>
              <a:buSzPts val="1800"/>
              <a:buNone/>
              <a:defRPr/>
            </a:lvl6pPr>
            <a:lvl7pPr lvl="6" algn="ctr">
              <a:lnSpc>
                <a:spcPct val="90000"/>
              </a:lnSpc>
              <a:spcBef>
                <a:spcPts val="1125"/>
              </a:spcBef>
              <a:spcAft>
                <a:spcPts val="0"/>
              </a:spcAft>
              <a:buClr>
                <a:srgbClr val="D93E2B"/>
              </a:buClr>
              <a:buSzPts val="1800"/>
              <a:buNone/>
              <a:defRPr/>
            </a:lvl7pPr>
            <a:lvl8pPr lvl="7" algn="ctr">
              <a:lnSpc>
                <a:spcPct val="90000"/>
              </a:lnSpc>
              <a:spcBef>
                <a:spcPts val="1125"/>
              </a:spcBef>
              <a:spcAft>
                <a:spcPts val="0"/>
              </a:spcAft>
              <a:buClr>
                <a:srgbClr val="D93E2B"/>
              </a:buClr>
              <a:buSzPts val="1800"/>
              <a:buNone/>
              <a:defRPr/>
            </a:lvl8pPr>
            <a:lvl9pPr lvl="8" algn="ctr">
              <a:lnSpc>
                <a:spcPct val="90000"/>
              </a:lnSpc>
              <a:spcBef>
                <a:spcPts val="1125"/>
              </a:spcBef>
              <a:spcAft>
                <a:spcPts val="0"/>
              </a:spcAft>
              <a:buClr>
                <a:srgbClr val="D93E2B"/>
              </a:buClr>
              <a:buSzPts val="1800"/>
              <a:buNone/>
              <a:defRPr/>
            </a:lvl9pPr>
          </a:lstStyle>
          <a:p>
            <a:endParaRPr/>
          </a:p>
        </p:txBody>
      </p:sp>
      <p:sp>
        <p:nvSpPr>
          <p:cNvPr id="90" name="Google Shape;90;p48"/>
          <p:cNvSpPr txBox="1">
            <a:spLocks noGrp="1"/>
          </p:cNvSpPr>
          <p:nvPr>
            <p:ph type="sldNum" idx="12"/>
          </p:nvPr>
        </p:nvSpPr>
        <p:spPr>
          <a:xfrm>
            <a:off x="5929312" y="6509742"/>
            <a:ext cx="321470" cy="297389"/>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1pPr>
            <a:lvl2pPr marL="0" lvl="1"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2pPr>
            <a:lvl3pPr marL="0" lvl="2"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3pPr>
            <a:lvl4pPr marL="0" lvl="3"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4pPr>
            <a:lvl5pPr marL="0" lvl="4"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5pPr>
            <a:lvl6pPr marL="0" lvl="5"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6pPr>
            <a:lvl7pPr marL="0" lvl="6"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7pPr>
            <a:lvl8pPr marL="0" lvl="7"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8pPr>
            <a:lvl9pPr marL="0" lvl="8" indent="0" algn="ctr">
              <a:lnSpc>
                <a:spcPct val="100000"/>
              </a:lnSpc>
              <a:spcBef>
                <a:spcPts val="0"/>
              </a:spcBef>
              <a:spcAft>
                <a:spcPts val="0"/>
              </a:spcAft>
              <a:buClr>
                <a:srgbClr val="4C4946"/>
              </a:buClr>
              <a:buSzPts val="1800"/>
              <a:buFont typeface="Palatino"/>
              <a:buNone/>
              <a:defRPr sz="1266" b="0" i="0" u="none" strike="noStrike" cap="none">
                <a:solidFill>
                  <a:srgbClr val="4C4946"/>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7"/>
        <p:cNvGrpSpPr/>
        <p:nvPr/>
      </p:nvGrpSpPr>
      <p:grpSpPr>
        <a:xfrm>
          <a:off x="0" y="0"/>
          <a:ext cx="0" cy="0"/>
          <a:chOff x="0" y="0"/>
          <a:chExt cx="0" cy="0"/>
        </a:xfrm>
      </p:grpSpPr>
      <p:sp>
        <p:nvSpPr>
          <p:cNvPr id="38" name="Google Shape;3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0" name="Google Shape;40;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4"/>
        <p:cNvGrpSpPr/>
        <p:nvPr/>
      </p:nvGrpSpPr>
      <p:grpSpPr>
        <a:xfrm>
          <a:off x="0" y="0"/>
          <a:ext cx="0" cy="0"/>
          <a:chOff x="0" y="0"/>
          <a:chExt cx="0" cy="0"/>
        </a:xfrm>
      </p:grpSpPr>
      <p:sp>
        <p:nvSpPr>
          <p:cNvPr id="45" name="Google Shape;45;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7" name="Google Shape;47;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8" name="Google Shape;48;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9" name="Google Shape;49;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3"/>
        <p:cNvGrpSpPr/>
        <p:nvPr/>
      </p:nvGrpSpPr>
      <p:grpSpPr>
        <a:xfrm>
          <a:off x="0" y="0"/>
          <a:ext cx="0" cy="0"/>
          <a:chOff x="0" y="0"/>
          <a:chExt cx="0" cy="0"/>
        </a:xfrm>
      </p:grpSpPr>
      <p:sp>
        <p:nvSpPr>
          <p:cNvPr id="54" name="Google Shape;54;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4"/>
          <p:cNvSpPr>
            <a:spLocks noGrp="1"/>
          </p:cNvSpPr>
          <p:nvPr>
            <p:ph type="pic" idx="2"/>
          </p:nvPr>
        </p:nvSpPr>
        <p:spPr>
          <a:xfrm>
            <a:off x="5183188" y="987425"/>
            <a:ext cx="6172200" cy="4873625"/>
          </a:xfrm>
          <a:prstGeom prst="rect">
            <a:avLst/>
          </a:prstGeom>
          <a:noFill/>
          <a:ln>
            <a:noFill/>
          </a:ln>
        </p:spPr>
      </p:sp>
      <p:sp>
        <p:nvSpPr>
          <p:cNvPr id="68" name="Google Shape;68;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docs.google.com/document/d/1Q5MSZBPltNbfZRGJd99Aka1pBH9Iu81Q/edit" TargetMode="External"/><Relationship Id="rId4" Type="http://schemas.openxmlformats.org/officeDocument/2006/relationships/hyperlink" Target="https://docs.google.com/document/d/16APF4YzYrTNS7__Xi3NjEQu1hvs_K20G/edit?usp=sharing&amp;ouid=117606379497406765354&amp;rtpof=true&amp;sd=tru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elisa.piva@nerviferrari.edu.i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722376" y="1883664"/>
            <a:ext cx="11055096" cy="4334256"/>
          </a:xfrm>
          <a:prstGeom prst="rect">
            <a:avLst/>
          </a:prstGeom>
          <a:noFill/>
          <a:ln>
            <a:noFill/>
          </a:ln>
        </p:spPr>
        <p:txBody>
          <a:bodyPr spcFirstLastPara="1" wrap="square" lIns="91425" tIns="45700" rIns="91425" bIns="45700" anchor="b" anchorCtr="0">
            <a:normAutofit fontScale="90000"/>
          </a:bodyPr>
          <a:lstStyle/>
          <a:p>
            <a:r>
              <a:rPr lang="it-IT" sz="4000" dirty="0" smtClean="0">
                <a:effectLst>
                  <a:outerShdw blurRad="38100" dist="38100" dir="2700000" algn="tl">
                    <a:srgbClr val="000000">
                      <a:alpha val="43137"/>
                    </a:srgbClr>
                  </a:outerShdw>
                </a:effectLst>
                <a:latin typeface="Verdana"/>
                <a:ea typeface="Verdana"/>
                <a:cs typeface="Verdana"/>
                <a:sym typeface="Verdana"/>
              </a:rPr>
              <a:t/>
            </a:r>
            <a:br>
              <a:rPr lang="it-IT" sz="4000" dirty="0" smtClean="0">
                <a:effectLst>
                  <a:outerShdw blurRad="38100" dist="38100" dir="2700000" algn="tl">
                    <a:srgbClr val="000000">
                      <a:alpha val="43137"/>
                    </a:srgbClr>
                  </a:outerShdw>
                </a:effectLst>
                <a:latin typeface="Verdana"/>
                <a:ea typeface="Verdana"/>
                <a:cs typeface="Verdana"/>
                <a:sym typeface="Verdana"/>
              </a:rPr>
            </a:br>
            <a:r>
              <a:rPr lang="it-IT" sz="4000" dirty="0">
                <a:effectLst>
                  <a:outerShdw blurRad="38100" dist="38100" dir="2700000" algn="tl">
                    <a:srgbClr val="000000">
                      <a:alpha val="43137"/>
                    </a:srgbClr>
                  </a:outerShdw>
                </a:effectLst>
                <a:latin typeface="Verdana"/>
                <a:ea typeface="Verdana"/>
                <a:cs typeface="Verdana"/>
                <a:sym typeface="Verdana"/>
              </a:rPr>
              <a:t/>
            </a:r>
            <a:br>
              <a:rPr lang="it-IT" sz="4000" dirty="0">
                <a:effectLst>
                  <a:outerShdw blurRad="38100" dist="38100" dir="2700000" algn="tl">
                    <a:srgbClr val="000000">
                      <a:alpha val="43137"/>
                    </a:srgbClr>
                  </a:outerShdw>
                </a:effectLst>
                <a:latin typeface="Verdana"/>
                <a:ea typeface="Verdana"/>
                <a:cs typeface="Verdana"/>
                <a:sym typeface="Verdana"/>
              </a:rPr>
            </a:br>
            <a:r>
              <a:rPr lang="it-IT" sz="4000" dirty="0" smtClean="0">
                <a:effectLst>
                  <a:outerShdw blurRad="38100" dist="38100" dir="2700000" algn="tl">
                    <a:srgbClr val="000000">
                      <a:alpha val="43137"/>
                    </a:srgbClr>
                  </a:outerShdw>
                </a:effectLst>
                <a:latin typeface="Verdana"/>
                <a:ea typeface="Verdana"/>
                <a:cs typeface="Verdana"/>
                <a:sym typeface="Verdana"/>
              </a:rPr>
              <a:t/>
            </a:r>
            <a:br>
              <a:rPr lang="it-IT" sz="4000" dirty="0" smtClean="0">
                <a:effectLst>
                  <a:outerShdw blurRad="38100" dist="38100" dir="2700000" algn="tl">
                    <a:srgbClr val="000000">
                      <a:alpha val="43137"/>
                    </a:srgbClr>
                  </a:outerShdw>
                </a:effectLst>
                <a:latin typeface="Verdana"/>
                <a:ea typeface="Verdana"/>
                <a:cs typeface="Verdana"/>
                <a:sym typeface="Verdana"/>
              </a:rPr>
            </a:br>
            <a:r>
              <a:rPr lang="it-IT" sz="4000" dirty="0" smtClean="0">
                <a:effectLst>
                  <a:outerShdw blurRad="38100" dist="38100" dir="2700000" algn="tl">
                    <a:srgbClr val="000000">
                      <a:alpha val="43137"/>
                    </a:srgbClr>
                  </a:outerShdw>
                </a:effectLst>
                <a:latin typeface="Verdana"/>
                <a:ea typeface="Verdana"/>
                <a:cs typeface="Verdana"/>
                <a:sym typeface="Verdana"/>
              </a:rPr>
              <a:t/>
            </a:r>
            <a:br>
              <a:rPr lang="it-IT" sz="4000" dirty="0" smtClean="0">
                <a:effectLst>
                  <a:outerShdw blurRad="38100" dist="38100" dir="2700000" algn="tl">
                    <a:srgbClr val="000000">
                      <a:alpha val="43137"/>
                    </a:srgbClr>
                  </a:outerShdw>
                </a:effectLst>
                <a:latin typeface="Verdana"/>
                <a:ea typeface="Verdana"/>
                <a:cs typeface="Verdana"/>
                <a:sym typeface="Verdana"/>
              </a:rPr>
            </a:br>
            <a:r>
              <a:rPr lang="it-IT" sz="4000" dirty="0">
                <a:effectLst>
                  <a:outerShdw blurRad="38100" dist="38100" dir="2700000" algn="tl">
                    <a:srgbClr val="000000">
                      <a:alpha val="43137"/>
                    </a:srgbClr>
                  </a:outerShdw>
                </a:effectLst>
                <a:latin typeface="Verdana"/>
                <a:ea typeface="Verdana"/>
                <a:cs typeface="Verdana"/>
                <a:sym typeface="Verdana"/>
              </a:rPr>
              <a:t/>
            </a:r>
            <a:br>
              <a:rPr lang="it-IT" sz="4000" dirty="0">
                <a:effectLst>
                  <a:outerShdw blurRad="38100" dist="38100" dir="2700000" algn="tl">
                    <a:srgbClr val="000000">
                      <a:alpha val="43137"/>
                    </a:srgbClr>
                  </a:outerShdw>
                </a:effectLst>
                <a:latin typeface="Verdana"/>
                <a:ea typeface="Verdana"/>
                <a:cs typeface="Verdana"/>
                <a:sym typeface="Verdana"/>
              </a:rPr>
            </a:br>
            <a:r>
              <a:rPr lang="it-IT" sz="4000" dirty="0" smtClean="0">
                <a:effectLst>
                  <a:outerShdw blurRad="38100" dist="38100" dir="2700000" algn="tl">
                    <a:srgbClr val="000000">
                      <a:alpha val="43137"/>
                    </a:srgbClr>
                  </a:outerShdw>
                </a:effectLst>
                <a:latin typeface="Verdana"/>
                <a:ea typeface="Verdana"/>
                <a:cs typeface="Verdana"/>
                <a:sym typeface="Verdana"/>
              </a:rPr>
              <a:t/>
            </a:r>
            <a:br>
              <a:rPr lang="it-IT" sz="4000" dirty="0" smtClean="0">
                <a:effectLst>
                  <a:outerShdw blurRad="38100" dist="38100" dir="2700000" algn="tl">
                    <a:srgbClr val="000000">
                      <a:alpha val="43137"/>
                    </a:srgbClr>
                  </a:outerShdw>
                </a:effectLst>
                <a:latin typeface="Verdana"/>
                <a:ea typeface="Verdana"/>
                <a:cs typeface="Verdana"/>
                <a:sym typeface="Verdana"/>
              </a:rPr>
            </a:br>
            <a:r>
              <a:rPr lang="it-IT" sz="4000" dirty="0" smtClean="0">
                <a:effectLst>
                  <a:outerShdw blurRad="38100" dist="38100" dir="2700000" algn="tl">
                    <a:srgbClr val="000000">
                      <a:alpha val="43137"/>
                    </a:srgbClr>
                  </a:outerShdw>
                </a:effectLst>
                <a:latin typeface="Verdana"/>
                <a:ea typeface="Verdana"/>
                <a:cs typeface="Verdana"/>
                <a:sym typeface="Verdana"/>
              </a:rPr>
              <a:t/>
            </a:r>
            <a:br>
              <a:rPr lang="it-IT" sz="4000" dirty="0" smtClean="0">
                <a:effectLst>
                  <a:outerShdw blurRad="38100" dist="38100" dir="2700000" algn="tl">
                    <a:srgbClr val="000000">
                      <a:alpha val="43137"/>
                    </a:srgbClr>
                  </a:outerShdw>
                </a:effectLst>
                <a:latin typeface="Verdana"/>
                <a:ea typeface="Verdana"/>
                <a:cs typeface="Verdana"/>
                <a:sym typeface="Verdana"/>
              </a:rPr>
            </a:br>
            <a:r>
              <a:rPr lang="it-IT" sz="2000" dirty="0">
                <a:effectLst>
                  <a:outerShdw blurRad="38100" dist="38100" dir="2700000" algn="tl">
                    <a:srgbClr val="000000">
                      <a:alpha val="43137"/>
                    </a:srgbClr>
                  </a:outerShdw>
                </a:effectLst>
                <a:latin typeface="Verdana"/>
                <a:ea typeface="Verdana"/>
                <a:cs typeface="Verdana"/>
                <a:sym typeface="Verdana"/>
              </a:rPr>
              <a:t>Liceo Nervi </a:t>
            </a:r>
            <a:r>
              <a:rPr lang="it-IT" sz="2000" dirty="0" smtClean="0">
                <a:effectLst>
                  <a:outerShdw blurRad="38100" dist="38100" dir="2700000" algn="tl">
                    <a:srgbClr val="000000">
                      <a:alpha val="43137"/>
                    </a:srgbClr>
                  </a:outerShdw>
                </a:effectLst>
                <a:latin typeface="Verdana"/>
                <a:ea typeface="Verdana"/>
                <a:cs typeface="Verdana"/>
                <a:sym typeface="Verdana"/>
              </a:rPr>
              <a:t>– Ferrari di Morbegno  -  Ufficio Scolastico  Provinciale di Sondrio</a:t>
            </a:r>
            <a:r>
              <a:rPr lang="it-IT" sz="4000" dirty="0">
                <a:effectLst>
                  <a:outerShdw blurRad="38100" dist="38100" dir="2700000" algn="tl">
                    <a:srgbClr val="000000">
                      <a:alpha val="43137"/>
                    </a:srgbClr>
                  </a:outerShdw>
                </a:effectLst>
                <a:latin typeface="Verdana"/>
                <a:ea typeface="Verdana"/>
                <a:cs typeface="Verdana"/>
                <a:sym typeface="Verdana"/>
              </a:rPr>
              <a:t/>
            </a:r>
            <a:br>
              <a:rPr lang="it-IT" sz="4000" dirty="0">
                <a:effectLst>
                  <a:outerShdw blurRad="38100" dist="38100" dir="2700000" algn="tl">
                    <a:srgbClr val="000000">
                      <a:alpha val="43137"/>
                    </a:srgbClr>
                  </a:outerShdw>
                </a:effectLst>
                <a:latin typeface="Verdana"/>
                <a:ea typeface="Verdana"/>
                <a:cs typeface="Verdana"/>
                <a:sym typeface="Verdana"/>
              </a:rPr>
            </a:br>
            <a:r>
              <a:rPr lang="it-IT" sz="4000" dirty="0" smtClean="0">
                <a:effectLst>
                  <a:outerShdw blurRad="38100" dist="38100" dir="2700000" algn="tl">
                    <a:srgbClr val="000000">
                      <a:alpha val="43137"/>
                    </a:srgbClr>
                  </a:outerShdw>
                </a:effectLst>
                <a:latin typeface="Verdana"/>
                <a:ea typeface="Verdana"/>
                <a:cs typeface="Verdana"/>
                <a:sym typeface="Verdana"/>
              </a:rPr>
              <a:t/>
            </a:r>
            <a:br>
              <a:rPr lang="it-IT" sz="4000" dirty="0" smtClean="0">
                <a:effectLst>
                  <a:outerShdw blurRad="38100" dist="38100" dir="2700000" algn="tl">
                    <a:srgbClr val="000000">
                      <a:alpha val="43137"/>
                    </a:srgbClr>
                  </a:outerShdw>
                </a:effectLst>
                <a:latin typeface="Verdana"/>
                <a:ea typeface="Verdana"/>
                <a:cs typeface="Verdana"/>
                <a:sym typeface="Verdana"/>
              </a:rPr>
            </a:br>
            <a:r>
              <a:rPr lang="it-IT" sz="4000" dirty="0">
                <a:effectLst>
                  <a:outerShdw blurRad="38100" dist="38100" dir="2700000" algn="tl">
                    <a:srgbClr val="000000">
                      <a:alpha val="43137"/>
                    </a:srgbClr>
                  </a:outerShdw>
                </a:effectLst>
                <a:latin typeface="Verdana"/>
                <a:ea typeface="Verdana"/>
                <a:cs typeface="Verdana"/>
                <a:sym typeface="Verdana"/>
              </a:rPr>
              <a:t/>
            </a:r>
            <a:br>
              <a:rPr lang="it-IT" sz="4000" dirty="0">
                <a:effectLst>
                  <a:outerShdw blurRad="38100" dist="38100" dir="2700000" algn="tl">
                    <a:srgbClr val="000000">
                      <a:alpha val="43137"/>
                    </a:srgbClr>
                  </a:outerShdw>
                </a:effectLst>
                <a:latin typeface="Verdana"/>
                <a:ea typeface="Verdana"/>
                <a:cs typeface="Verdana"/>
                <a:sym typeface="Verdana"/>
              </a:rPr>
            </a:br>
            <a:r>
              <a:rPr lang="it-IT" sz="4000" dirty="0" smtClean="0">
                <a:effectLst>
                  <a:outerShdw blurRad="38100" dist="38100" dir="2700000" algn="tl">
                    <a:srgbClr val="000000">
                      <a:alpha val="43137"/>
                    </a:srgbClr>
                  </a:outerShdw>
                </a:effectLst>
                <a:latin typeface="Verdana"/>
                <a:ea typeface="Verdana"/>
                <a:cs typeface="Verdana"/>
                <a:sym typeface="Verdana"/>
              </a:rPr>
              <a:t>LABORATORIO NEOASSUNTI</a:t>
            </a:r>
            <a:br>
              <a:rPr lang="it-IT" sz="4000" dirty="0" smtClean="0">
                <a:effectLst>
                  <a:outerShdw blurRad="38100" dist="38100" dir="2700000" algn="tl">
                    <a:srgbClr val="000000">
                      <a:alpha val="43137"/>
                    </a:srgbClr>
                  </a:outerShdw>
                </a:effectLst>
                <a:latin typeface="Verdana"/>
                <a:ea typeface="Verdana"/>
                <a:cs typeface="Verdana"/>
                <a:sym typeface="Verdana"/>
              </a:rPr>
            </a:br>
            <a:r>
              <a:rPr lang="it-IT" sz="2700" dirty="0" smtClean="0">
                <a:effectLst>
                  <a:outerShdw blurRad="38100" dist="38100" dir="2700000" algn="tl">
                    <a:srgbClr val="000000">
                      <a:alpha val="43137"/>
                    </a:srgbClr>
                  </a:outerShdw>
                </a:effectLst>
                <a:latin typeface="Verdana"/>
                <a:ea typeface="Verdana"/>
                <a:cs typeface="Verdana"/>
                <a:sym typeface="Verdana"/>
              </a:rPr>
              <a:t/>
            </a:r>
            <a:br>
              <a:rPr lang="it-IT" sz="2700" dirty="0" smtClean="0">
                <a:effectLst>
                  <a:outerShdw blurRad="38100" dist="38100" dir="2700000" algn="tl">
                    <a:srgbClr val="000000">
                      <a:alpha val="43137"/>
                    </a:srgbClr>
                  </a:outerShdw>
                </a:effectLst>
                <a:latin typeface="Verdana"/>
                <a:ea typeface="Verdana"/>
                <a:cs typeface="Verdana"/>
                <a:sym typeface="Verdana"/>
              </a:rPr>
            </a:br>
            <a:r>
              <a:rPr lang="it-IT" sz="2700" dirty="0" smtClean="0">
                <a:effectLst>
                  <a:outerShdw blurRad="38100" dist="38100" dir="2700000" algn="tl">
                    <a:srgbClr val="000000">
                      <a:alpha val="43137"/>
                    </a:srgbClr>
                  </a:outerShdw>
                </a:effectLst>
                <a:latin typeface="Verdana"/>
                <a:ea typeface="Verdana"/>
                <a:cs typeface="Verdana"/>
                <a:sym typeface="Verdana"/>
              </a:rPr>
              <a:t/>
            </a:r>
            <a:br>
              <a:rPr lang="it-IT" sz="2700" dirty="0" smtClean="0">
                <a:effectLst>
                  <a:outerShdw blurRad="38100" dist="38100" dir="2700000" algn="tl">
                    <a:srgbClr val="000000">
                      <a:alpha val="43137"/>
                    </a:srgbClr>
                  </a:outerShdw>
                </a:effectLst>
                <a:latin typeface="Verdana"/>
                <a:ea typeface="Verdana"/>
                <a:cs typeface="Verdana"/>
                <a:sym typeface="Verdana"/>
              </a:rPr>
            </a:br>
            <a:r>
              <a:rPr lang="it-IT" dirty="0" smtClean="0"/>
              <a:t> </a:t>
            </a:r>
            <a:r>
              <a:rPr lang="it-IT" dirty="0"/>
              <a:t>Inclusione sociale e dinamiche interculturali </a:t>
            </a:r>
            <a:r>
              <a:rPr lang="it-IT" dirty="0">
                <a:latin typeface="Verdana"/>
                <a:ea typeface="Verdana"/>
                <a:cs typeface="Verdana"/>
                <a:sym typeface="Verdana"/>
              </a:rPr>
              <a:t/>
            </a:r>
            <a:br>
              <a:rPr lang="it-IT" dirty="0">
                <a:latin typeface="Verdana"/>
                <a:ea typeface="Verdana"/>
                <a:cs typeface="Verdana"/>
                <a:sym typeface="Verdana"/>
              </a:rPr>
            </a:br>
            <a:endParaRPr dirty="0">
              <a:latin typeface="Verdana"/>
              <a:ea typeface="Verdana"/>
              <a:cs typeface="Verdana"/>
              <a:sym typeface="Verdana"/>
            </a:endParaRPr>
          </a:p>
        </p:txBody>
      </p:sp>
      <p:sp>
        <p:nvSpPr>
          <p:cNvPr id="96" name="Google Shape;96;p1"/>
          <p:cNvSpPr txBox="1">
            <a:spLocks noGrp="1"/>
          </p:cNvSpPr>
          <p:nvPr>
            <p:ph type="subTitle" idx="1"/>
          </p:nvPr>
        </p:nvSpPr>
        <p:spPr>
          <a:xfrm>
            <a:off x="8780684" y="5117652"/>
            <a:ext cx="2827035" cy="117075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lt1"/>
              </a:buClr>
              <a:buSzPct val="100000"/>
              <a:buNone/>
            </a:pPr>
            <a:r>
              <a:rPr lang="it-IT" sz="2800" dirty="0" smtClean="0">
                <a:latin typeface="Calibri" panose="020F0502020204030204" pitchFamily="34" charset="0"/>
                <a:ea typeface="Verdana"/>
                <a:cs typeface="Calibri" panose="020F0502020204030204" pitchFamily="34" charset="0"/>
                <a:sym typeface="Verdana"/>
              </a:rPr>
              <a:t>Prof.ssa Elisa Piva </a:t>
            </a:r>
            <a:endParaRPr sz="2800" dirty="0">
              <a:latin typeface="Calibri" panose="020F0502020204030204" pitchFamily="34" charset="0"/>
              <a:ea typeface="Verdana"/>
              <a:cs typeface="Calibri" panose="020F0502020204030204" pitchFamily="34" charset="0"/>
              <a:sym typeface="Verdana"/>
            </a:endParaRPr>
          </a:p>
          <a:p>
            <a:pPr marL="0" lvl="0" indent="0" algn="r" rtl="0">
              <a:lnSpc>
                <a:spcPct val="90000"/>
              </a:lnSpc>
              <a:spcBef>
                <a:spcPts val="1000"/>
              </a:spcBef>
              <a:spcAft>
                <a:spcPts val="0"/>
              </a:spcAft>
              <a:buClr>
                <a:schemeClr val="lt1"/>
              </a:buClr>
              <a:buSzPct val="100000"/>
              <a:buNone/>
            </a:pPr>
            <a:r>
              <a:rPr lang="it-IT" sz="2800" dirty="0" smtClean="0">
                <a:latin typeface="Calibri" panose="020F0502020204030204" pitchFamily="34" charset="0"/>
                <a:ea typeface="Verdana"/>
                <a:cs typeface="Calibri" panose="020F0502020204030204" pitchFamily="34" charset="0"/>
                <a:sym typeface="Verdana"/>
              </a:rPr>
              <a:t>12 aprile 2024</a:t>
            </a:r>
            <a:endParaRPr sz="2800" dirty="0">
              <a:latin typeface="Calibri" panose="020F0502020204030204" pitchFamily="34" charset="0"/>
              <a:cs typeface="Calibri" panose="020F0502020204030204" pitchFamily="34" charset="0"/>
            </a:endParaRPr>
          </a:p>
          <a:p>
            <a:pPr marL="0" lvl="0" indent="0" algn="r" rtl="0">
              <a:lnSpc>
                <a:spcPct val="90000"/>
              </a:lnSpc>
              <a:spcBef>
                <a:spcPts val="1000"/>
              </a:spcBef>
              <a:spcAft>
                <a:spcPts val="0"/>
              </a:spcAft>
              <a:buClr>
                <a:schemeClr val="lt1"/>
              </a:buClr>
              <a:buSzPct val="100000"/>
              <a:buNone/>
            </a:pPr>
            <a:endParaRPr sz="2800" dirty="0">
              <a:latin typeface="Calibri" panose="020F0502020204030204" pitchFamily="34" charset="0"/>
              <a:ea typeface="Verdana"/>
              <a:cs typeface="Calibri" panose="020F0502020204030204" pitchFamily="34" charset="0"/>
              <a:sym typeface="Verdana"/>
            </a:endParaRPr>
          </a:p>
          <a:p>
            <a:pPr marL="0" lvl="0" indent="0" algn="r" rtl="0">
              <a:lnSpc>
                <a:spcPct val="90000"/>
              </a:lnSpc>
              <a:spcBef>
                <a:spcPts val="1000"/>
              </a:spcBef>
              <a:spcAft>
                <a:spcPts val="0"/>
              </a:spcAft>
              <a:buClr>
                <a:schemeClr val="lt1"/>
              </a:buClr>
              <a:buSzPct val="100000"/>
              <a:buNone/>
            </a:pPr>
            <a:endParaRPr sz="2800" u="sng" dirty="0">
              <a:solidFill>
                <a:schemeClr val="hlink"/>
              </a:solidFill>
              <a:latin typeface="Calibri" panose="020F0502020204030204" pitchFamily="34" charset="0"/>
              <a:ea typeface="Verdana"/>
              <a:cs typeface="Calibri" panose="020F0502020204030204" pitchFamily="34" charset="0"/>
              <a:sym typeface="Verdana"/>
            </a:endParaRPr>
          </a:p>
          <a:p>
            <a:pPr marL="0" lvl="0" indent="0" algn="r" rtl="0">
              <a:lnSpc>
                <a:spcPct val="90000"/>
              </a:lnSpc>
              <a:spcBef>
                <a:spcPts val="1000"/>
              </a:spcBef>
              <a:spcAft>
                <a:spcPts val="0"/>
              </a:spcAft>
              <a:buClr>
                <a:schemeClr val="lt1"/>
              </a:buClr>
              <a:buSzPct val="100000"/>
              <a:buNone/>
            </a:pPr>
            <a:endParaRPr sz="2800" dirty="0">
              <a:latin typeface="Calibri" panose="020F0502020204030204" pitchFamily="34" charset="0"/>
              <a:ea typeface="Verdana"/>
              <a:cs typeface="Calibri" panose="020F0502020204030204" pitchFamily="34" charset="0"/>
              <a:sym typeface="Verdana"/>
            </a:endParaRPr>
          </a:p>
          <a:p>
            <a:pPr marL="0" lvl="0" indent="0" algn="r" rtl="0">
              <a:lnSpc>
                <a:spcPct val="90000"/>
              </a:lnSpc>
              <a:spcBef>
                <a:spcPts val="1000"/>
              </a:spcBef>
              <a:spcAft>
                <a:spcPts val="0"/>
              </a:spcAft>
              <a:buClr>
                <a:schemeClr val="lt1"/>
              </a:buClr>
              <a:buSzPct val="100000"/>
              <a:buNone/>
            </a:pPr>
            <a:endParaRPr sz="2800" dirty="0">
              <a:latin typeface="Calibri" panose="020F0502020204030204" pitchFamily="34" charset="0"/>
              <a:ea typeface="Verdana"/>
              <a:cs typeface="Calibri" panose="020F0502020204030204" pitchFamily="34" charset="0"/>
              <a:sym typeface="Verdana"/>
            </a:endParaRPr>
          </a:p>
        </p:txBody>
      </p:sp>
      <p:sp>
        <p:nvSpPr>
          <p:cNvPr id="3" name="AutoShape 2" descr="INCLUSIONE SOCIALE e DINAMICHE INTERCULTURAL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4" name="AutoShape 4" descr="Daydream Education Mappa del mondo | Poster geografico | Carta lucida  laminata misura 850 mm x 594 mm (A1) | Poster Geografia Classroom | Schede  educative by : Amazon.it: Cancelleria e prodotti per uffici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9" name="Picture 2" descr="Logo dell'istitu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08" y="207550"/>
            <a:ext cx="1136463" cy="1136463"/>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l="20852" t="6509" r="19267" b="28858"/>
          <a:stretch/>
        </p:blipFill>
        <p:spPr>
          <a:xfrm>
            <a:off x="10828851" y="160337"/>
            <a:ext cx="1068308" cy="11530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838200" y="488887"/>
            <a:ext cx="11113008" cy="5688076"/>
          </a:xfrm>
        </p:spPr>
        <p:txBody>
          <a:bodyPr>
            <a:normAutofit fontScale="55000" lnSpcReduction="20000"/>
          </a:bodyPr>
          <a:lstStyle/>
          <a:p>
            <a:endParaRPr lang="it-IT" dirty="0"/>
          </a:p>
          <a:p>
            <a:pPr>
              <a:lnSpc>
                <a:spcPct val="120000"/>
              </a:lnSpc>
              <a:spcBef>
                <a:spcPts val="0"/>
              </a:spcBef>
            </a:pPr>
            <a:r>
              <a:rPr lang="it-IT" sz="3300" b="1" dirty="0">
                <a:latin typeface="+mn-lt"/>
              </a:rPr>
              <a:t>MIUR C.M. n. 2, 8 Gennaio 2010 </a:t>
            </a:r>
            <a:r>
              <a:rPr lang="it-IT" sz="3300" dirty="0">
                <a:latin typeface="+mn-lt"/>
              </a:rPr>
              <a:t>- "Indicazioni e raccomandazioni per l’integrazione di alunni con cittadinanza non italiana" </a:t>
            </a:r>
          </a:p>
          <a:p>
            <a:pPr marL="114300" indent="0">
              <a:lnSpc>
                <a:spcPct val="120000"/>
              </a:lnSpc>
              <a:spcBef>
                <a:spcPts val="0"/>
              </a:spcBef>
              <a:buNone/>
            </a:pPr>
            <a:endParaRPr lang="it-IT" sz="3300" dirty="0">
              <a:latin typeface="+mn-lt"/>
            </a:endParaRPr>
          </a:p>
          <a:p>
            <a:pPr>
              <a:lnSpc>
                <a:spcPct val="120000"/>
              </a:lnSpc>
              <a:spcBef>
                <a:spcPts val="0"/>
              </a:spcBef>
            </a:pPr>
            <a:r>
              <a:rPr lang="it-IT" sz="3300" b="1" dirty="0" smtClean="0">
                <a:latin typeface="+mn-lt"/>
              </a:rPr>
              <a:t>Nota </a:t>
            </a:r>
            <a:r>
              <a:rPr lang="it-IT" sz="3300" b="1" dirty="0">
                <a:latin typeface="+mn-lt"/>
              </a:rPr>
              <a:t>MIUR Prot. 236 /2012 </a:t>
            </a:r>
            <a:r>
              <a:rPr lang="it-IT" sz="3300" dirty="0">
                <a:latin typeface="+mn-lt"/>
              </a:rPr>
              <a:t>- "Linee guida per la progettazione dei percorsi di alfabetizzazione e di apprendimento della lingua italiana" </a:t>
            </a:r>
          </a:p>
          <a:p>
            <a:pPr>
              <a:lnSpc>
                <a:spcPct val="120000"/>
              </a:lnSpc>
              <a:spcBef>
                <a:spcPts val="0"/>
              </a:spcBef>
            </a:pPr>
            <a:endParaRPr lang="it-IT" sz="3300" dirty="0">
              <a:latin typeface="+mn-lt"/>
            </a:endParaRPr>
          </a:p>
          <a:p>
            <a:pPr>
              <a:lnSpc>
                <a:spcPct val="120000"/>
              </a:lnSpc>
              <a:spcBef>
                <a:spcPts val="0"/>
              </a:spcBef>
            </a:pPr>
            <a:r>
              <a:rPr lang="it-IT" sz="3300" b="1" dirty="0" smtClean="0">
                <a:latin typeface="+mn-lt"/>
              </a:rPr>
              <a:t>MIUR </a:t>
            </a:r>
            <a:r>
              <a:rPr lang="it-IT" sz="3300" b="1" dirty="0">
                <a:latin typeface="+mn-lt"/>
              </a:rPr>
              <a:t>Direttiva Ministeriale, 27 Dicembre 2012 - </a:t>
            </a:r>
            <a:r>
              <a:rPr lang="it-IT" sz="3300" dirty="0">
                <a:latin typeface="+mn-lt"/>
              </a:rPr>
              <a:t>"Strumenti d’intervento per alunni con Bisogni Educativi Speciali e organizzazione territoriale per l’inclusione scolastica" </a:t>
            </a:r>
          </a:p>
          <a:p>
            <a:pPr>
              <a:lnSpc>
                <a:spcPct val="120000"/>
              </a:lnSpc>
              <a:spcBef>
                <a:spcPts val="0"/>
              </a:spcBef>
            </a:pPr>
            <a:endParaRPr lang="it-IT" sz="3300" dirty="0">
              <a:latin typeface="+mn-lt"/>
            </a:endParaRPr>
          </a:p>
          <a:p>
            <a:pPr>
              <a:lnSpc>
                <a:spcPct val="120000"/>
              </a:lnSpc>
              <a:spcBef>
                <a:spcPts val="0"/>
              </a:spcBef>
            </a:pPr>
            <a:r>
              <a:rPr lang="it-IT" sz="3300" b="1" dirty="0" smtClean="0">
                <a:latin typeface="+mn-lt"/>
              </a:rPr>
              <a:t>MIUR </a:t>
            </a:r>
            <a:r>
              <a:rPr lang="it-IT" sz="3300" b="1" dirty="0">
                <a:latin typeface="+mn-lt"/>
              </a:rPr>
              <a:t>C.M. n. 8, 6 Marzo 2013</a:t>
            </a:r>
            <a:r>
              <a:rPr lang="it-IT" sz="3300" dirty="0">
                <a:latin typeface="+mn-lt"/>
              </a:rPr>
              <a:t>: "Direttiva Ministeriale 27 dicembre 2012 Strumenti d’intervento per alunni con bisogni educativi speciali e organizzazione territoriale per l’inclusione scolastica. Indicazioni operative" </a:t>
            </a:r>
          </a:p>
          <a:p>
            <a:pPr>
              <a:lnSpc>
                <a:spcPct val="120000"/>
              </a:lnSpc>
              <a:spcBef>
                <a:spcPts val="0"/>
              </a:spcBef>
            </a:pPr>
            <a:endParaRPr lang="it-IT" sz="3300" dirty="0">
              <a:latin typeface="+mn-lt"/>
            </a:endParaRPr>
          </a:p>
          <a:p>
            <a:pPr>
              <a:lnSpc>
                <a:spcPct val="120000"/>
              </a:lnSpc>
              <a:spcBef>
                <a:spcPts val="0"/>
              </a:spcBef>
            </a:pPr>
            <a:r>
              <a:rPr lang="it-IT" sz="3300" b="1" dirty="0" smtClean="0">
                <a:solidFill>
                  <a:srgbClr val="FFFF00"/>
                </a:solidFill>
                <a:latin typeface="+mn-lt"/>
              </a:rPr>
              <a:t>Nota </a:t>
            </a:r>
            <a:r>
              <a:rPr lang="it-IT" sz="3300" b="1" dirty="0">
                <a:solidFill>
                  <a:srgbClr val="FFFF00"/>
                </a:solidFill>
                <a:latin typeface="+mn-lt"/>
              </a:rPr>
              <a:t>MIUR 19.02.2014, </a:t>
            </a:r>
            <a:r>
              <a:rPr lang="it-IT" sz="3300" b="1" dirty="0" err="1">
                <a:solidFill>
                  <a:srgbClr val="FFFF00"/>
                </a:solidFill>
                <a:latin typeface="+mn-lt"/>
              </a:rPr>
              <a:t>prot</a:t>
            </a:r>
            <a:r>
              <a:rPr lang="it-IT" sz="3300" b="1" dirty="0">
                <a:solidFill>
                  <a:srgbClr val="FFFF00"/>
                </a:solidFill>
                <a:latin typeface="+mn-lt"/>
              </a:rPr>
              <a:t>. n. 4233 </a:t>
            </a:r>
            <a:r>
              <a:rPr lang="it-IT" sz="3300" dirty="0">
                <a:solidFill>
                  <a:srgbClr val="FFFF00"/>
                </a:solidFill>
                <a:latin typeface="+mn-lt"/>
              </a:rPr>
              <a:t>- Linee guida per </a:t>
            </a:r>
            <a:r>
              <a:rPr lang="it-IT" sz="3300" dirty="0" smtClean="0">
                <a:solidFill>
                  <a:srgbClr val="FFFF00"/>
                </a:solidFill>
                <a:latin typeface="+mn-lt"/>
              </a:rPr>
              <a:t>l’accoglienza e l’integrazione </a:t>
            </a:r>
            <a:r>
              <a:rPr lang="it-IT" sz="3300" dirty="0">
                <a:solidFill>
                  <a:srgbClr val="FFFF00"/>
                </a:solidFill>
                <a:latin typeface="+mn-lt"/>
              </a:rPr>
              <a:t>degli alunni stranieri (Aggiornamento dell’analogo documento del 2006) </a:t>
            </a:r>
          </a:p>
          <a:p>
            <a:pPr>
              <a:lnSpc>
                <a:spcPct val="120000"/>
              </a:lnSpc>
              <a:spcBef>
                <a:spcPts val="0"/>
              </a:spcBef>
            </a:pPr>
            <a:endParaRPr lang="it-IT" sz="3300" dirty="0">
              <a:latin typeface="+mn-lt"/>
            </a:endParaRPr>
          </a:p>
          <a:p>
            <a:pPr>
              <a:lnSpc>
                <a:spcPct val="120000"/>
              </a:lnSpc>
              <a:spcBef>
                <a:spcPts val="0"/>
              </a:spcBef>
            </a:pPr>
            <a:r>
              <a:rPr lang="it-IT" sz="3300" b="1" dirty="0">
                <a:latin typeface="+mn-lt"/>
              </a:rPr>
              <a:t>Nota MIUR 09.09.2015, </a:t>
            </a:r>
            <a:r>
              <a:rPr lang="it-IT" sz="3300" b="1" dirty="0" err="1">
                <a:latin typeface="+mn-lt"/>
              </a:rPr>
              <a:t>prot</a:t>
            </a:r>
            <a:r>
              <a:rPr lang="it-IT" sz="3300" b="1" dirty="0">
                <a:latin typeface="+mn-lt"/>
              </a:rPr>
              <a:t>. n. 5535 </a:t>
            </a:r>
            <a:r>
              <a:rPr lang="it-IT" sz="3300" dirty="0">
                <a:latin typeface="+mn-lt"/>
              </a:rPr>
              <a:t>- Trasmissione del documento "Diversi da chi? Raccomandazioni per l'integrazione degli alunni stranieri e per </a:t>
            </a:r>
            <a:r>
              <a:rPr lang="it-IT" sz="3300" dirty="0" err="1">
                <a:latin typeface="+mn-lt"/>
              </a:rPr>
              <a:t>l'intercultura</a:t>
            </a:r>
            <a:r>
              <a:rPr lang="it-IT" sz="3300" dirty="0">
                <a:latin typeface="+mn-lt"/>
              </a:rPr>
              <a:t>" </a:t>
            </a:r>
          </a:p>
          <a:p>
            <a:endParaRPr lang="it-IT" dirty="0"/>
          </a:p>
        </p:txBody>
      </p:sp>
      <p:sp>
        <p:nvSpPr>
          <p:cNvPr id="4" name="Rettangolo 3"/>
          <p:cNvSpPr/>
          <p:nvPr/>
        </p:nvSpPr>
        <p:spPr>
          <a:xfrm>
            <a:off x="1197864" y="4215384"/>
            <a:ext cx="10433304" cy="76302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Freccia a destra con strisce 1"/>
          <p:cNvSpPr/>
          <p:nvPr/>
        </p:nvSpPr>
        <p:spPr>
          <a:xfrm>
            <a:off x="57912" y="4487169"/>
            <a:ext cx="978408" cy="484632"/>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705512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1"/>
          <p:cNvSpPr txBox="1">
            <a:spLocks noGrp="1"/>
          </p:cNvSpPr>
          <p:nvPr>
            <p:ph type="title"/>
          </p:nvPr>
        </p:nvSpPr>
        <p:spPr>
          <a:xfrm>
            <a:off x="1616798" y="322569"/>
            <a:ext cx="909345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D966"/>
              </a:buClr>
              <a:buSzPts val="3600"/>
              <a:buFont typeface="Verdana"/>
              <a:buNone/>
            </a:pPr>
            <a:r>
              <a:rPr lang="it-IT" b="1" dirty="0" smtClean="0">
                <a:solidFill>
                  <a:schemeClr val="bg1"/>
                </a:solidFill>
                <a:latin typeface="Calibri" panose="020F0502020204030204" pitchFamily="34" charset="0"/>
                <a:ea typeface="Verdana"/>
                <a:cs typeface="Calibri" panose="020F0502020204030204" pitchFamily="34" charset="0"/>
                <a:sym typeface="Verdana"/>
              </a:rPr>
              <a:t>Quanti alunni stranieri in Lombardia?</a:t>
            </a:r>
            <a:endParaRPr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175" name="Google Shape;175;p11"/>
          <p:cNvSpPr txBox="1">
            <a:spLocks noGrp="1"/>
          </p:cNvSpPr>
          <p:nvPr>
            <p:ph type="body" idx="1"/>
          </p:nvPr>
        </p:nvSpPr>
        <p:spPr>
          <a:xfrm>
            <a:off x="829147" y="1647753"/>
            <a:ext cx="10515600" cy="2834732"/>
          </a:xfrm>
          <a:prstGeom prst="rect">
            <a:avLst/>
          </a:prstGeom>
          <a:noFill/>
          <a:ln>
            <a:noFill/>
          </a:ln>
        </p:spPr>
        <p:txBody>
          <a:bodyPr spcFirstLastPara="1" wrap="square" lIns="91425" tIns="45700" rIns="91425" bIns="45700" anchor="t" anchorCtr="0">
            <a:normAutofit/>
          </a:bodyPr>
          <a:lstStyle/>
          <a:p>
            <a:pPr marL="228600" lvl="0" indent="-77470">
              <a:buSzPct val="100000"/>
              <a:buNone/>
            </a:pPr>
            <a:r>
              <a:rPr lang="it-IT" sz="2600" dirty="0" smtClean="0">
                <a:latin typeface="+mn-lt"/>
              </a:rPr>
              <a:t>Secondo i </a:t>
            </a:r>
            <a:r>
              <a:rPr lang="it-IT" sz="2600" dirty="0">
                <a:latin typeface="+mn-lt"/>
              </a:rPr>
              <a:t>dati del rapporto </a:t>
            </a:r>
            <a:r>
              <a:rPr lang="it-IT" sz="2600" i="1" dirty="0">
                <a:solidFill>
                  <a:srgbClr val="FFFF00"/>
                </a:solidFill>
                <a:latin typeface="+mn-lt"/>
              </a:rPr>
              <a:t>Gli alunni con cittadinanza non italiana</a:t>
            </a:r>
            <a:r>
              <a:rPr lang="it-IT" sz="2600" dirty="0">
                <a:solidFill>
                  <a:schemeClr val="tx1"/>
                </a:solidFill>
                <a:latin typeface="+mn-lt"/>
              </a:rPr>
              <a:t> </a:t>
            </a:r>
            <a:r>
              <a:rPr lang="it-IT" sz="2600" dirty="0">
                <a:latin typeface="+mn-lt"/>
              </a:rPr>
              <a:t>del MIUR (Ministero dell’Istruzione, dell’Università e della Ricerca) con riferimento all’anno scolastico </a:t>
            </a:r>
            <a:r>
              <a:rPr lang="it-IT" sz="2600" dirty="0" smtClean="0">
                <a:latin typeface="+mn-lt"/>
              </a:rPr>
              <a:t>2020/2021, sono </a:t>
            </a:r>
            <a:r>
              <a:rPr lang="it-IT" sz="2600" dirty="0">
                <a:solidFill>
                  <a:srgbClr val="FFFF00"/>
                </a:solidFill>
                <a:latin typeface="+mn-lt"/>
              </a:rPr>
              <a:t>quasi </a:t>
            </a:r>
            <a:r>
              <a:rPr lang="it-IT" sz="2600" dirty="0" smtClean="0">
                <a:solidFill>
                  <a:srgbClr val="FFFF00"/>
                </a:solidFill>
                <a:latin typeface="+mn-lt"/>
              </a:rPr>
              <a:t>800 mila </a:t>
            </a:r>
            <a:r>
              <a:rPr lang="it-IT" sz="2600" dirty="0" smtClean="0">
                <a:latin typeface="+mn-lt"/>
              </a:rPr>
              <a:t>gli alunni con cittadinanza non italiana che </a:t>
            </a:r>
            <a:r>
              <a:rPr lang="it-IT" sz="2600" dirty="0">
                <a:latin typeface="+mn-lt"/>
              </a:rPr>
              <a:t>frequentano le scuole italiane. </a:t>
            </a:r>
            <a:endParaRPr lang="it-IT" sz="2600" dirty="0" smtClean="0">
              <a:latin typeface="+mn-lt"/>
            </a:endParaRPr>
          </a:p>
          <a:p>
            <a:pPr marL="228600" lvl="0" indent="-77470">
              <a:buSzPct val="100000"/>
              <a:buNone/>
            </a:pPr>
            <a:r>
              <a:rPr lang="it-IT" sz="2600" dirty="0" smtClean="0">
                <a:solidFill>
                  <a:srgbClr val="FFFF00"/>
                </a:solidFill>
                <a:latin typeface="+mn-lt"/>
              </a:rPr>
              <a:t> Oltre </a:t>
            </a:r>
            <a:r>
              <a:rPr lang="it-IT" sz="2600" dirty="0">
                <a:solidFill>
                  <a:srgbClr val="FFFF00"/>
                </a:solidFill>
                <a:latin typeface="+mn-lt"/>
              </a:rPr>
              <a:t>il 25% si trova in Lombardia (204.867</a:t>
            </a:r>
            <a:r>
              <a:rPr lang="it-IT" sz="2600" dirty="0" smtClean="0">
                <a:solidFill>
                  <a:srgbClr val="FFFF00"/>
                </a:solidFill>
                <a:latin typeface="+mn-lt"/>
              </a:rPr>
              <a:t>).</a:t>
            </a:r>
          </a:p>
        </p:txBody>
      </p:sp>
      <p:pic>
        <p:nvPicPr>
          <p:cNvPr id="2" name="Immagine 1"/>
          <p:cNvPicPr>
            <a:picLocks noChangeAspect="1"/>
          </p:cNvPicPr>
          <p:nvPr/>
        </p:nvPicPr>
        <p:blipFill rotWithShape="1">
          <a:blip r:embed="rId3">
            <a:extLst>
              <a:ext uri="{28A0092B-C50C-407E-A947-70E740481C1C}">
                <a14:useLocalDpi xmlns:a14="http://schemas.microsoft.com/office/drawing/2010/main" val="0"/>
              </a:ext>
            </a:extLst>
          </a:blip>
          <a:srcRect r="9853" b="7080"/>
          <a:stretch/>
        </p:blipFill>
        <p:spPr>
          <a:xfrm>
            <a:off x="5073349" y="4189877"/>
            <a:ext cx="6110036" cy="2054118"/>
          </a:xfrm>
          <a:prstGeom prst="rect">
            <a:avLst/>
          </a:prstGeom>
        </p:spPr>
      </p:pic>
      <p:pic>
        <p:nvPicPr>
          <p:cNvPr id="9218" name="Picture 2" descr="https://www.anse-enel.it/wp-content/uploads/2016/09/Lombardia-1.jpg"/>
          <p:cNvPicPr>
            <a:picLocks noChangeAspect="1" noChangeArrowheads="1"/>
          </p:cNvPicPr>
          <p:nvPr/>
        </p:nvPicPr>
        <p:blipFill rotWithShape="1">
          <a:blip r:embed="rId4">
            <a:extLst>
              <a:ext uri="{28A0092B-C50C-407E-A947-70E740481C1C}">
                <a14:useLocalDpi xmlns:a14="http://schemas.microsoft.com/office/drawing/2010/main" val="0"/>
              </a:ext>
            </a:extLst>
          </a:blip>
          <a:srcRect l="19983" r="19809" b="18267"/>
          <a:stretch/>
        </p:blipFill>
        <p:spPr bwMode="auto">
          <a:xfrm>
            <a:off x="1231271" y="4484782"/>
            <a:ext cx="2373816" cy="20518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txBox="1">
            <a:spLocks noGrp="1"/>
          </p:cNvSpPr>
          <p:nvPr>
            <p:ph type="title"/>
          </p:nvPr>
        </p:nvSpPr>
        <p:spPr>
          <a:xfrm>
            <a:off x="1145034" y="341403"/>
            <a:ext cx="9665180" cy="1325563"/>
          </a:xfrm>
          <a:prstGeom prst="rect">
            <a:avLst/>
          </a:prstGeom>
          <a:noFill/>
          <a:ln>
            <a:noFill/>
          </a:ln>
        </p:spPr>
        <p:txBody>
          <a:bodyPr spcFirstLastPara="1" wrap="square" lIns="35700" tIns="35700" rIns="35700" bIns="35700" anchor="ctr" anchorCtr="0">
            <a:noAutofit/>
          </a:bodyPr>
          <a:lstStyle/>
          <a:p>
            <a:pPr marL="0" lvl="0" indent="0" algn="ctr" rtl="0">
              <a:lnSpc>
                <a:spcPct val="90000"/>
              </a:lnSpc>
              <a:spcBef>
                <a:spcPts val="0"/>
              </a:spcBef>
              <a:spcAft>
                <a:spcPts val="0"/>
              </a:spcAft>
              <a:buClr>
                <a:srgbClr val="FF2600"/>
              </a:buClr>
              <a:buSzPct val="108000"/>
              <a:buFont typeface="Verdana"/>
              <a:buNone/>
            </a:pPr>
            <a:r>
              <a:rPr lang="it-IT" sz="4000" b="1" dirty="0" smtClean="0">
                <a:solidFill>
                  <a:schemeClr val="bg1"/>
                </a:solidFill>
                <a:latin typeface="Calibri" panose="020F0502020204030204" pitchFamily="34" charset="0"/>
                <a:ea typeface="Verdana"/>
                <a:cs typeface="Calibri" panose="020F0502020204030204" pitchFamily="34" charset="0"/>
                <a:sym typeface="Verdana"/>
              </a:rPr>
              <a:t>DATI E NAZIONALITA’ RAPPRESENTATIVE:</a:t>
            </a:r>
            <a:endParaRPr sz="4000"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181" name="Google Shape;181;p12"/>
          <p:cNvSpPr txBox="1">
            <a:spLocks noGrp="1"/>
          </p:cNvSpPr>
          <p:nvPr>
            <p:ph type="body" idx="1"/>
          </p:nvPr>
        </p:nvSpPr>
        <p:spPr>
          <a:xfrm>
            <a:off x="770751" y="1511928"/>
            <a:ext cx="10413747" cy="3748135"/>
          </a:xfrm>
          <a:prstGeom prst="rect">
            <a:avLst/>
          </a:prstGeom>
          <a:noFill/>
          <a:ln>
            <a:noFill/>
          </a:ln>
        </p:spPr>
        <p:txBody>
          <a:bodyPr spcFirstLastPara="1" wrap="square" lIns="35700" tIns="35700" rIns="35700" bIns="35700" anchor="ctr" anchorCtr="0">
            <a:normAutofit/>
          </a:bodyPr>
          <a:lstStyle/>
          <a:p>
            <a:r>
              <a:rPr lang="it-IT" dirty="0" smtClean="0">
                <a:solidFill>
                  <a:srgbClr val="FFFF00"/>
                </a:solidFill>
                <a:latin typeface="+mn-lt"/>
              </a:rPr>
              <a:t>La </a:t>
            </a:r>
            <a:r>
              <a:rPr lang="it-IT" dirty="0">
                <a:solidFill>
                  <a:srgbClr val="FFFF00"/>
                </a:solidFill>
                <a:latin typeface="+mn-lt"/>
              </a:rPr>
              <a:t>maggioranza degli alunni stranieri – il 66,7% – è nata in Italia. </a:t>
            </a:r>
            <a:r>
              <a:rPr lang="it-IT" dirty="0">
                <a:latin typeface="+mn-lt"/>
              </a:rPr>
              <a:t>Si tratta dei cosiddetti </a:t>
            </a:r>
            <a:r>
              <a:rPr lang="it-IT" dirty="0">
                <a:solidFill>
                  <a:srgbClr val="FFFF00"/>
                </a:solidFill>
                <a:latin typeface="+mn-lt"/>
              </a:rPr>
              <a:t>immigrati di seconda </a:t>
            </a:r>
            <a:r>
              <a:rPr lang="it-IT" dirty="0" smtClean="0">
                <a:solidFill>
                  <a:srgbClr val="FFFF00"/>
                </a:solidFill>
                <a:latin typeface="+mn-lt"/>
              </a:rPr>
              <a:t>generazione.</a:t>
            </a:r>
          </a:p>
          <a:p>
            <a:pPr marL="114300" indent="0">
              <a:buNone/>
            </a:pPr>
            <a:endParaRPr lang="it-IT" dirty="0" smtClean="0">
              <a:latin typeface="+mn-lt"/>
            </a:endParaRPr>
          </a:p>
          <a:p>
            <a:r>
              <a:rPr lang="it-IT" dirty="0" smtClean="0">
                <a:latin typeface="+mn-lt"/>
              </a:rPr>
              <a:t>NAZIONALITA’ PIU’ NUMEROSE IN LOMBARDIA: </a:t>
            </a:r>
            <a:r>
              <a:rPr lang="it-IT" dirty="0">
                <a:latin typeface="+mn-lt"/>
              </a:rPr>
              <a:t>l</a:t>
            </a:r>
            <a:r>
              <a:rPr lang="it-IT" dirty="0" smtClean="0">
                <a:latin typeface="+mn-lt"/>
              </a:rPr>
              <a:t>e </a:t>
            </a:r>
            <a:r>
              <a:rPr lang="it-IT" dirty="0">
                <a:latin typeface="+mn-lt"/>
              </a:rPr>
              <a:t>comunità più popolose, in tutte le città del territorio, sono quella </a:t>
            </a:r>
            <a:r>
              <a:rPr lang="it-IT" b="1" dirty="0" smtClean="0">
                <a:solidFill>
                  <a:srgbClr val="FFFF00"/>
                </a:solidFill>
                <a:latin typeface="+mn-lt"/>
              </a:rPr>
              <a:t>rumena</a:t>
            </a:r>
            <a:r>
              <a:rPr lang="it-IT" dirty="0">
                <a:solidFill>
                  <a:srgbClr val="FFFF00"/>
                </a:solidFill>
                <a:latin typeface="+mn-lt"/>
              </a:rPr>
              <a:t> </a:t>
            </a:r>
            <a:r>
              <a:rPr lang="it-IT" dirty="0">
                <a:latin typeface="+mn-lt"/>
              </a:rPr>
              <a:t>e quella </a:t>
            </a:r>
            <a:r>
              <a:rPr lang="it-IT" b="1" dirty="0">
                <a:solidFill>
                  <a:srgbClr val="FFFF00"/>
                </a:solidFill>
                <a:latin typeface="+mn-lt"/>
              </a:rPr>
              <a:t>albanese</a:t>
            </a:r>
            <a:r>
              <a:rPr lang="it-IT" dirty="0">
                <a:solidFill>
                  <a:srgbClr val="FFFF00"/>
                </a:solidFill>
                <a:latin typeface="+mn-lt"/>
              </a:rPr>
              <a:t> </a:t>
            </a:r>
            <a:r>
              <a:rPr lang="it-IT" dirty="0">
                <a:latin typeface="+mn-lt"/>
              </a:rPr>
              <a:t>con percentuali differenti nelle diverse comunità. </a:t>
            </a:r>
            <a:r>
              <a:rPr lang="it-IT" dirty="0">
                <a:solidFill>
                  <a:srgbClr val="FFFF00"/>
                </a:solidFill>
                <a:latin typeface="+mn-lt"/>
              </a:rPr>
              <a:t>Seguono</a:t>
            </a:r>
            <a:r>
              <a:rPr lang="it-IT" b="1" dirty="0">
                <a:solidFill>
                  <a:srgbClr val="FFFF00"/>
                </a:solidFill>
                <a:latin typeface="+mn-lt"/>
              </a:rPr>
              <a:t> quella marocchina</a:t>
            </a:r>
            <a:r>
              <a:rPr lang="it-IT" b="1" dirty="0">
                <a:latin typeface="+mn-lt"/>
              </a:rPr>
              <a:t>, la </a:t>
            </a:r>
            <a:r>
              <a:rPr lang="it-IT" b="1" dirty="0">
                <a:solidFill>
                  <a:srgbClr val="FFFF00"/>
                </a:solidFill>
                <a:latin typeface="+mn-lt"/>
              </a:rPr>
              <a:t>cinese</a:t>
            </a:r>
            <a:r>
              <a:rPr lang="it-IT" b="1" dirty="0">
                <a:latin typeface="+mn-lt"/>
              </a:rPr>
              <a:t>, la </a:t>
            </a:r>
            <a:r>
              <a:rPr lang="it-IT" b="1" dirty="0">
                <a:solidFill>
                  <a:srgbClr val="FFFF00"/>
                </a:solidFill>
                <a:latin typeface="+mn-lt"/>
              </a:rPr>
              <a:t>filippina</a:t>
            </a:r>
            <a:r>
              <a:rPr lang="it-IT" b="1" dirty="0">
                <a:latin typeface="+mn-lt"/>
              </a:rPr>
              <a:t> e </a:t>
            </a:r>
            <a:r>
              <a:rPr lang="it-IT" b="1" dirty="0">
                <a:solidFill>
                  <a:srgbClr val="FFFF00"/>
                </a:solidFill>
                <a:latin typeface="+mn-lt"/>
              </a:rPr>
              <a:t>l’indiana</a:t>
            </a:r>
            <a:r>
              <a:rPr lang="it-IT" b="1" dirty="0" smtClean="0">
                <a:solidFill>
                  <a:srgbClr val="FFFF00"/>
                </a:solidFill>
                <a:latin typeface="+mn-lt"/>
              </a:rPr>
              <a:t>.</a:t>
            </a:r>
            <a:endParaRPr lang="it-IT" dirty="0">
              <a:solidFill>
                <a:srgbClr val="FFFF00"/>
              </a:solidFill>
              <a:latin typeface="+mn-lt"/>
            </a:endParaRPr>
          </a:p>
        </p:txBody>
      </p:sp>
      <p:pic>
        <p:nvPicPr>
          <p:cNvPr id="2050" name="Picture 2" descr="https://www.ilfogliettone.it/wp-content/uploads/2018/05/Multietnia-stranieri-immigrat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404" y="4843605"/>
            <a:ext cx="3195611" cy="16797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2837507" cy="1020055"/>
          </a:xfrm>
        </p:spPr>
        <p:txBody>
          <a:bodyPr/>
          <a:lstStyle/>
          <a:p>
            <a:r>
              <a:rPr lang="it-IT" b="1" dirty="0" smtClean="0"/>
              <a:t>CHI SONO? </a:t>
            </a:r>
            <a:endParaRPr lang="it-IT" b="1" dirty="0"/>
          </a:p>
        </p:txBody>
      </p:sp>
      <p:sp>
        <p:nvSpPr>
          <p:cNvPr id="3" name="Segnaposto testo 2"/>
          <p:cNvSpPr>
            <a:spLocks noGrp="1"/>
          </p:cNvSpPr>
          <p:nvPr>
            <p:ph type="body" idx="1"/>
          </p:nvPr>
        </p:nvSpPr>
        <p:spPr>
          <a:xfrm rot="311589">
            <a:off x="593757" y="5730945"/>
            <a:ext cx="4892643" cy="609600"/>
          </a:xfrm>
        </p:spPr>
        <p:txBody>
          <a:bodyPr>
            <a:normAutofit/>
          </a:bodyPr>
          <a:lstStyle/>
          <a:p>
            <a:r>
              <a:rPr lang="it-IT" dirty="0" smtClean="0">
                <a:solidFill>
                  <a:srgbClr val="FF0000"/>
                </a:solidFill>
              </a:rPr>
              <a:t>Alunni </a:t>
            </a:r>
            <a:r>
              <a:rPr lang="it-IT" dirty="0">
                <a:solidFill>
                  <a:srgbClr val="FF0000"/>
                </a:solidFill>
              </a:rPr>
              <a:t>rom, sinti e </a:t>
            </a:r>
            <a:r>
              <a:rPr lang="it-IT" dirty="0" err="1" smtClean="0">
                <a:solidFill>
                  <a:srgbClr val="FF0000"/>
                </a:solidFill>
              </a:rPr>
              <a:t>caminanti</a:t>
            </a:r>
            <a:endParaRPr lang="it-IT" dirty="0">
              <a:solidFill>
                <a:srgbClr val="FF0000"/>
              </a:solidFill>
            </a:endParaRPr>
          </a:p>
        </p:txBody>
      </p:sp>
      <p:sp>
        <p:nvSpPr>
          <p:cNvPr id="4" name="Segnaposto testo 2"/>
          <p:cNvSpPr txBox="1">
            <a:spLocks/>
          </p:cNvSpPr>
          <p:nvPr/>
        </p:nvSpPr>
        <p:spPr>
          <a:xfrm rot="20988312">
            <a:off x="4858127" y="4759816"/>
            <a:ext cx="6905155" cy="67012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r>
              <a:rPr lang="it-IT" dirty="0" smtClean="0">
                <a:solidFill>
                  <a:srgbClr val="FFFF00"/>
                </a:solidFill>
              </a:rPr>
              <a:t>Alunni arrivati per adozione internazionale</a:t>
            </a:r>
          </a:p>
        </p:txBody>
      </p:sp>
      <p:sp>
        <p:nvSpPr>
          <p:cNvPr id="5" name="Segnaposto testo 2"/>
          <p:cNvSpPr txBox="1">
            <a:spLocks/>
          </p:cNvSpPr>
          <p:nvPr/>
        </p:nvSpPr>
        <p:spPr>
          <a:xfrm rot="623614">
            <a:off x="748723" y="3145992"/>
            <a:ext cx="8088517" cy="61258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r>
              <a:rPr lang="it-IT" dirty="0" smtClean="0">
                <a:solidFill>
                  <a:schemeClr val="accent2">
                    <a:lumMod val="60000"/>
                    <a:lumOff val="40000"/>
                  </a:schemeClr>
                </a:solidFill>
              </a:rPr>
              <a:t>Alunni figli di coppie miste (il </a:t>
            </a:r>
            <a:r>
              <a:rPr lang="it-IT" dirty="0" err="1" smtClean="0">
                <a:solidFill>
                  <a:schemeClr val="accent2">
                    <a:lumMod val="60000"/>
                    <a:lumOff val="40000"/>
                  </a:schemeClr>
                </a:solidFill>
              </a:rPr>
              <a:t>biliguismo</a:t>
            </a:r>
            <a:r>
              <a:rPr lang="it-IT" dirty="0" smtClean="0">
                <a:solidFill>
                  <a:schemeClr val="accent2">
                    <a:lumMod val="60000"/>
                    <a:lumOff val="40000"/>
                  </a:schemeClr>
                </a:solidFill>
              </a:rPr>
              <a:t> è proficuo)</a:t>
            </a:r>
          </a:p>
        </p:txBody>
      </p:sp>
      <p:sp>
        <p:nvSpPr>
          <p:cNvPr id="6" name="Segnaposto testo 2"/>
          <p:cNvSpPr txBox="1">
            <a:spLocks/>
          </p:cNvSpPr>
          <p:nvPr/>
        </p:nvSpPr>
        <p:spPr>
          <a:xfrm rot="21141313">
            <a:off x="1430448" y="4412206"/>
            <a:ext cx="4490519" cy="66690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r>
              <a:rPr lang="it-IT" dirty="0" smtClean="0">
                <a:solidFill>
                  <a:schemeClr val="tx1"/>
                </a:solidFill>
              </a:rPr>
              <a:t>Minori non accompagnati</a:t>
            </a:r>
          </a:p>
        </p:txBody>
      </p:sp>
      <p:sp>
        <p:nvSpPr>
          <p:cNvPr id="7" name="Segnaposto testo 2"/>
          <p:cNvSpPr txBox="1">
            <a:spLocks/>
          </p:cNvSpPr>
          <p:nvPr/>
        </p:nvSpPr>
        <p:spPr>
          <a:xfrm rot="303515">
            <a:off x="4049537" y="2524666"/>
            <a:ext cx="7065475" cy="602134"/>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r>
              <a:rPr lang="it-IT" dirty="0" smtClean="0">
                <a:solidFill>
                  <a:schemeClr val="accent6">
                    <a:lumMod val="50000"/>
                  </a:schemeClr>
                </a:solidFill>
              </a:rPr>
              <a:t>Alunni con ambiente familiare non italofono</a:t>
            </a:r>
          </a:p>
        </p:txBody>
      </p:sp>
      <p:sp>
        <p:nvSpPr>
          <p:cNvPr id="8" name="Segnaposto testo 2"/>
          <p:cNvSpPr txBox="1">
            <a:spLocks/>
          </p:cNvSpPr>
          <p:nvPr/>
        </p:nvSpPr>
        <p:spPr>
          <a:xfrm rot="21011184">
            <a:off x="5377005" y="1074850"/>
            <a:ext cx="5867400" cy="579422"/>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r>
              <a:rPr lang="it-IT" dirty="0" smtClean="0">
                <a:solidFill>
                  <a:srgbClr val="FFC000"/>
                </a:solidFill>
              </a:rPr>
              <a:t>Alunni con cittadinanza non italiana </a:t>
            </a:r>
          </a:p>
        </p:txBody>
      </p:sp>
    </p:spTree>
    <p:extLst>
      <p:ext uri="{BB962C8B-B14F-4D97-AF65-F5344CB8AC3E}">
        <p14:creationId xmlns:p14="http://schemas.microsoft.com/office/powerpoint/2010/main" val="2059372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838199" y="578294"/>
            <a:ext cx="4657253" cy="1033222"/>
          </a:xfrm>
          <a:prstGeom prst="rect">
            <a:avLst/>
          </a:prstGeom>
          <a:noFill/>
          <a:ln>
            <a:noFill/>
          </a:ln>
        </p:spPr>
        <p:txBody>
          <a:bodyPr spcFirstLastPara="1" wrap="square" lIns="35700" tIns="35700" rIns="35700" bIns="35700" anchor="ctr" anchorCtr="0">
            <a:normAutofit/>
          </a:bodyPr>
          <a:lstStyle/>
          <a:p>
            <a:pPr marL="0" lvl="0" indent="0" algn="l" rtl="0">
              <a:lnSpc>
                <a:spcPct val="90000"/>
              </a:lnSpc>
              <a:spcBef>
                <a:spcPts val="0"/>
              </a:spcBef>
              <a:spcAft>
                <a:spcPts val="0"/>
              </a:spcAft>
              <a:buClr>
                <a:srgbClr val="FF2600"/>
              </a:buClr>
              <a:buSzPts val="7000"/>
              <a:buFont typeface="Verdana"/>
              <a:buNone/>
            </a:pPr>
            <a:r>
              <a:rPr lang="it-IT" b="1" dirty="0" smtClean="0">
                <a:solidFill>
                  <a:schemeClr val="bg1"/>
                </a:solidFill>
                <a:latin typeface="Calibri" panose="020F0502020204030204" pitchFamily="34" charset="0"/>
                <a:ea typeface="Verdana"/>
                <a:cs typeface="Calibri" panose="020F0502020204030204" pitchFamily="34" charset="0"/>
                <a:sym typeface="Verdana"/>
              </a:rPr>
              <a:t>ALUNNI E SCUOLA</a:t>
            </a:r>
            <a:endParaRPr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187" name="Google Shape;187;p13"/>
          <p:cNvSpPr txBox="1">
            <a:spLocks noGrp="1"/>
          </p:cNvSpPr>
          <p:nvPr>
            <p:ph type="body" idx="1"/>
          </p:nvPr>
        </p:nvSpPr>
        <p:spPr>
          <a:xfrm>
            <a:off x="838199" y="1611516"/>
            <a:ext cx="10515600" cy="4725910"/>
          </a:xfrm>
          <a:prstGeom prst="rect">
            <a:avLst/>
          </a:prstGeom>
          <a:noFill/>
          <a:ln>
            <a:noFill/>
          </a:ln>
        </p:spPr>
        <p:txBody>
          <a:bodyPr spcFirstLastPara="1" wrap="square" lIns="35700" tIns="35700" rIns="35700" bIns="35700" anchor="ctr" anchorCtr="0">
            <a:noAutofit/>
          </a:bodyPr>
          <a:lstStyle/>
          <a:p>
            <a:pPr marL="180975" lvl="0" indent="-180975">
              <a:lnSpc>
                <a:spcPct val="110000"/>
              </a:lnSpc>
              <a:spcBef>
                <a:spcPts val="0"/>
              </a:spcBef>
              <a:buSzPts val="2544"/>
              <a:buNone/>
            </a:pPr>
            <a:r>
              <a:rPr lang="it-IT" sz="2400" dirty="0">
                <a:latin typeface="+mn-lt"/>
              </a:rPr>
              <a:t>• </a:t>
            </a:r>
            <a:r>
              <a:rPr lang="it-IT" sz="2400" dirty="0" smtClean="0">
                <a:latin typeface="+mn-lt"/>
              </a:rPr>
              <a:t>Diritto-dovere </a:t>
            </a:r>
            <a:r>
              <a:rPr lang="it-IT" sz="2400" dirty="0">
                <a:latin typeface="+mn-lt"/>
              </a:rPr>
              <a:t>all’istruzione </a:t>
            </a:r>
          </a:p>
          <a:p>
            <a:pPr marL="180975" lvl="0" indent="-180975">
              <a:lnSpc>
                <a:spcPct val="110000"/>
              </a:lnSpc>
              <a:spcBef>
                <a:spcPts val="0"/>
              </a:spcBef>
              <a:buSzPts val="2544"/>
              <a:buNone/>
            </a:pPr>
            <a:endParaRPr lang="it-IT" sz="2400" dirty="0" smtClean="0">
              <a:latin typeface="+mn-lt"/>
            </a:endParaRPr>
          </a:p>
          <a:p>
            <a:pPr marL="180975" lvl="0" indent="-180975">
              <a:lnSpc>
                <a:spcPct val="110000"/>
              </a:lnSpc>
              <a:spcBef>
                <a:spcPts val="0"/>
              </a:spcBef>
              <a:buSzPts val="2544"/>
              <a:buNone/>
            </a:pPr>
            <a:r>
              <a:rPr lang="it-IT" sz="2400" dirty="0" smtClean="0">
                <a:latin typeface="+mn-lt"/>
              </a:rPr>
              <a:t>• </a:t>
            </a:r>
            <a:r>
              <a:rPr lang="it-IT" sz="2400" dirty="0">
                <a:latin typeface="+mn-lt"/>
              </a:rPr>
              <a:t>Ai minori di cittadinanza non italiana si applica la normativa generale in materia di diritto-dovere all’istruzione e alla formazione professionale. </a:t>
            </a:r>
            <a:endParaRPr lang="it-IT" sz="2400" dirty="0" smtClean="0">
              <a:latin typeface="+mn-lt"/>
            </a:endParaRPr>
          </a:p>
          <a:p>
            <a:pPr marL="180975" lvl="0" indent="-180975">
              <a:lnSpc>
                <a:spcPct val="110000"/>
              </a:lnSpc>
              <a:spcBef>
                <a:spcPts val="0"/>
              </a:spcBef>
              <a:buSzPts val="2544"/>
              <a:buNone/>
            </a:pPr>
            <a:endParaRPr lang="it-IT" sz="2400" dirty="0">
              <a:latin typeface="+mn-lt"/>
            </a:endParaRPr>
          </a:p>
          <a:p>
            <a:pPr marL="180975" lvl="0" indent="-180975">
              <a:lnSpc>
                <a:spcPct val="110000"/>
              </a:lnSpc>
              <a:spcBef>
                <a:spcPts val="0"/>
              </a:spcBef>
              <a:buSzPts val="2544"/>
              <a:buNone/>
            </a:pPr>
            <a:r>
              <a:rPr lang="it-IT" sz="2400" dirty="0" smtClean="0">
                <a:latin typeface="+mn-lt"/>
              </a:rPr>
              <a:t>• </a:t>
            </a:r>
            <a:r>
              <a:rPr lang="it-IT" sz="2400" dirty="0">
                <a:latin typeface="+mn-lt"/>
              </a:rPr>
              <a:t>I minori possono frequentare i CPIA (ex CTP) dopo il compimento dei 16 anni (C.M. 39 del 23 maggio 2014) </a:t>
            </a:r>
            <a:endParaRPr lang="it-IT" sz="2400" dirty="0" smtClean="0">
              <a:latin typeface="+mn-lt"/>
            </a:endParaRPr>
          </a:p>
          <a:p>
            <a:pPr marL="180975" lvl="0" indent="-180975">
              <a:lnSpc>
                <a:spcPct val="110000"/>
              </a:lnSpc>
              <a:spcBef>
                <a:spcPts val="0"/>
              </a:spcBef>
              <a:buSzPts val="2544"/>
              <a:buNone/>
            </a:pPr>
            <a:endParaRPr lang="it-IT" sz="2400" dirty="0">
              <a:latin typeface="+mn-lt"/>
            </a:endParaRPr>
          </a:p>
          <a:p>
            <a:pPr marL="180975" lvl="0" indent="-180975">
              <a:lnSpc>
                <a:spcPct val="110000"/>
              </a:lnSpc>
              <a:spcBef>
                <a:spcPts val="0"/>
              </a:spcBef>
              <a:buSzPts val="2544"/>
              <a:buNone/>
            </a:pPr>
            <a:r>
              <a:rPr lang="it-IT" sz="2400" dirty="0" smtClean="0">
                <a:latin typeface="+mn-lt"/>
              </a:rPr>
              <a:t>• </a:t>
            </a:r>
            <a:r>
              <a:rPr lang="it-IT" sz="2400" dirty="0">
                <a:latin typeface="+mn-lt"/>
              </a:rPr>
              <a:t>Alcuni accordi a livello locale consentono l'iscrizione ai CPIA di studenti quindicenni: </a:t>
            </a:r>
            <a:r>
              <a:rPr lang="it-IT" sz="2400" dirty="0" smtClean="0">
                <a:latin typeface="+mn-lt"/>
              </a:rPr>
              <a:t>ACCORDO </a:t>
            </a:r>
            <a:r>
              <a:rPr lang="it-IT" sz="2400" dirty="0">
                <a:latin typeface="+mn-lt"/>
              </a:rPr>
              <a:t>TERRITORIALE 15enni</a:t>
            </a:r>
            <a:endParaRPr sz="2400" dirty="0">
              <a:latin typeface="+mn-lt"/>
              <a:ea typeface="Verdana"/>
              <a:cs typeface="Verdana"/>
              <a:sym typeface="Verdana"/>
            </a:endParaRPr>
          </a:p>
        </p:txBody>
      </p:sp>
      <p:pic>
        <p:nvPicPr>
          <p:cNvPr id="3076" name="Picture 4" descr="https://scuole.comune.fe.it/1633/pix/donmilani/stranieri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242" y="469653"/>
            <a:ext cx="4020406" cy="1920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1969883" y="278028"/>
            <a:ext cx="8559298" cy="1125259"/>
          </a:xfrm>
          <a:prstGeom prst="rect">
            <a:avLst/>
          </a:prstGeom>
          <a:noFill/>
          <a:ln>
            <a:noFill/>
          </a:ln>
        </p:spPr>
        <p:txBody>
          <a:bodyPr spcFirstLastPara="1" wrap="square" lIns="35700" tIns="35700" rIns="35700" bIns="35700" anchor="ctr" anchorCtr="0">
            <a:noAutofit/>
          </a:bodyPr>
          <a:lstStyle/>
          <a:p>
            <a:pPr marL="0" lvl="0" indent="0" algn="l" rtl="0">
              <a:lnSpc>
                <a:spcPct val="90000"/>
              </a:lnSpc>
              <a:spcBef>
                <a:spcPts val="0"/>
              </a:spcBef>
              <a:spcAft>
                <a:spcPts val="0"/>
              </a:spcAft>
              <a:buClr>
                <a:srgbClr val="FF2600"/>
              </a:buClr>
              <a:buSzPts val="3872"/>
              <a:buFont typeface="Verdana"/>
              <a:buNone/>
            </a:pPr>
            <a:r>
              <a:rPr lang="it-IT" sz="4000" b="1" dirty="0" smtClean="0">
                <a:solidFill>
                  <a:schemeClr val="bg1"/>
                </a:solidFill>
                <a:latin typeface="Calibri" panose="020F0502020204030204" pitchFamily="34" charset="0"/>
                <a:ea typeface="Verdana"/>
                <a:cs typeface="Calibri" panose="020F0502020204030204" pitchFamily="34" charset="0"/>
                <a:sym typeface="Verdana"/>
              </a:rPr>
              <a:t>IN QUALE CLASSE VENGONO INSERITI?</a:t>
            </a:r>
            <a:endParaRPr sz="4000"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193" name="Google Shape;193;p14"/>
          <p:cNvSpPr txBox="1">
            <a:spLocks noGrp="1"/>
          </p:cNvSpPr>
          <p:nvPr>
            <p:ph type="body" idx="1"/>
          </p:nvPr>
        </p:nvSpPr>
        <p:spPr>
          <a:xfrm>
            <a:off x="1086415" y="1403287"/>
            <a:ext cx="10176095" cy="4852658"/>
          </a:xfrm>
          <a:prstGeom prst="rect">
            <a:avLst/>
          </a:prstGeom>
          <a:noFill/>
          <a:ln>
            <a:noFill/>
          </a:ln>
        </p:spPr>
        <p:txBody>
          <a:bodyPr spcFirstLastPara="1" wrap="square" lIns="35700" tIns="35700" rIns="35700" bIns="35700" anchor="ctr" anchorCtr="0">
            <a:noAutofit/>
          </a:bodyPr>
          <a:lstStyle/>
          <a:p>
            <a:pPr marL="0" lvl="0" indent="0" algn="just">
              <a:lnSpc>
                <a:spcPct val="110000"/>
              </a:lnSpc>
              <a:spcBef>
                <a:spcPts val="1336"/>
              </a:spcBef>
              <a:buSzPts val="2640"/>
              <a:buNone/>
            </a:pPr>
            <a:r>
              <a:rPr lang="it-IT" sz="2400" dirty="0" smtClean="0">
                <a:solidFill>
                  <a:srgbClr val="FFFF00"/>
                </a:solidFill>
                <a:latin typeface="+mn-lt"/>
                <a:ea typeface="Verdana"/>
                <a:cs typeface="Verdana"/>
                <a:sym typeface="Verdana"/>
              </a:rPr>
              <a:t>VALE IL CRITERIO DELL’ETA’ ANAGRAFICA: </a:t>
            </a:r>
            <a:r>
              <a:rPr lang="it-IT" sz="2400" dirty="0" smtClean="0">
                <a:latin typeface="+mn-lt"/>
              </a:rPr>
              <a:t>il punto </a:t>
            </a:r>
            <a:r>
              <a:rPr lang="it-IT" sz="2400" dirty="0">
                <a:latin typeface="+mn-lt"/>
              </a:rPr>
              <a:t>di riferimento è l’art. 45 del DPR 394 del 1999, che stabilisce il principio della corrispondenza tra età anagrafica e età scolare (principio ribadito anche nelle Linee Guida del 2014</a:t>
            </a:r>
            <a:r>
              <a:rPr lang="it-IT" sz="2400" dirty="0" smtClean="0">
                <a:latin typeface="+mn-lt"/>
              </a:rPr>
              <a:t>).</a:t>
            </a:r>
          </a:p>
          <a:p>
            <a:pPr marL="0" lvl="0" indent="0" algn="just">
              <a:lnSpc>
                <a:spcPct val="110000"/>
              </a:lnSpc>
              <a:spcBef>
                <a:spcPts val="1336"/>
              </a:spcBef>
              <a:buSzPts val="2640"/>
              <a:buNone/>
            </a:pPr>
            <a:r>
              <a:rPr lang="it-IT" sz="2400" dirty="0" smtClean="0">
                <a:latin typeface="+mn-lt"/>
                <a:ea typeface="Verdana"/>
                <a:cs typeface="Verdana"/>
                <a:sym typeface="Verdana"/>
              </a:rPr>
              <a:t>Nelle stesse Linee Guida si dice «salvo che </a:t>
            </a:r>
            <a:r>
              <a:rPr lang="it-IT" sz="2400" dirty="0" smtClean="0">
                <a:solidFill>
                  <a:srgbClr val="FFFF00"/>
                </a:solidFill>
                <a:latin typeface="+mn-lt"/>
                <a:ea typeface="Verdana"/>
                <a:cs typeface="Verdana"/>
                <a:sym typeface="Verdana"/>
              </a:rPr>
              <a:t>il Collegio dei docenti </a:t>
            </a:r>
            <a:r>
              <a:rPr lang="it-IT" sz="2400" dirty="0" smtClean="0">
                <a:latin typeface="+mn-lt"/>
                <a:ea typeface="Verdana"/>
                <a:cs typeface="Verdana"/>
                <a:sym typeface="Verdana"/>
              </a:rPr>
              <a:t>deliberi, sulla base di criteri specifici, l’iscrizione ad una classe diversa, tenendo conto tra l’altro delle competenze, delle abilità e dei livelli di conoscenza della lingua italiana dell’alunno. In quest’ultimo caso è prevista al più </a:t>
            </a:r>
            <a:r>
              <a:rPr lang="it-IT" sz="2400" dirty="0" smtClean="0">
                <a:solidFill>
                  <a:srgbClr val="FFFF00"/>
                </a:solidFill>
                <a:latin typeface="+mn-lt"/>
                <a:ea typeface="Verdana"/>
                <a:cs typeface="Verdana"/>
                <a:sym typeface="Verdana"/>
              </a:rPr>
              <a:t>l’assegnazione alla classe immediatamente inferiore o superiore, rispetto a quella anagrafica</a:t>
            </a:r>
            <a:r>
              <a:rPr lang="it-IT" sz="2400" dirty="0" smtClean="0">
                <a:latin typeface="+mn-lt"/>
                <a:ea typeface="Verdana"/>
                <a:cs typeface="Verdana"/>
                <a:sym typeface="Verdana"/>
              </a:rPr>
              <a:t>».</a:t>
            </a:r>
          </a:p>
          <a:p>
            <a:pPr marL="0" lvl="0" indent="0" algn="r">
              <a:lnSpc>
                <a:spcPct val="110000"/>
              </a:lnSpc>
              <a:spcBef>
                <a:spcPts val="1336"/>
              </a:spcBef>
              <a:buSzPts val="2640"/>
              <a:buNone/>
            </a:pPr>
            <a:r>
              <a:rPr lang="it-IT" sz="1800" dirty="0" smtClean="0">
                <a:latin typeface="+mn-lt"/>
                <a:ea typeface="Verdana"/>
                <a:cs typeface="Verdana"/>
                <a:sym typeface="Verdana"/>
              </a:rPr>
              <a:t>Linee Guida per l’accoglienza e l’integrazione degli alunni stranieri (febbraio 2014) </a:t>
            </a:r>
            <a:endParaRPr sz="1800" dirty="0">
              <a:latin typeface="+mn-lt"/>
              <a:ea typeface="Verdana"/>
              <a:cs typeface="Verdana"/>
              <a:sym typeface="Verdan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1888402" y="333644"/>
            <a:ext cx="8423495" cy="871803"/>
          </a:xfrm>
          <a:prstGeom prst="rect">
            <a:avLst/>
          </a:prstGeom>
          <a:noFill/>
          <a:ln>
            <a:noFill/>
          </a:ln>
        </p:spPr>
        <p:txBody>
          <a:bodyPr spcFirstLastPara="1" wrap="square" lIns="35700" tIns="35700" rIns="35700" bIns="35700" anchor="ctr" anchorCtr="0">
            <a:normAutofit/>
          </a:bodyPr>
          <a:lstStyle/>
          <a:p>
            <a:pPr marL="0" lvl="0" indent="0" algn="l" rtl="0">
              <a:lnSpc>
                <a:spcPct val="90000"/>
              </a:lnSpc>
              <a:spcBef>
                <a:spcPts val="0"/>
              </a:spcBef>
              <a:spcAft>
                <a:spcPts val="0"/>
              </a:spcAft>
              <a:buClr>
                <a:srgbClr val="FF2600"/>
              </a:buClr>
              <a:buSzPts val="7000"/>
              <a:buFont typeface="Verdana"/>
              <a:buNone/>
            </a:pPr>
            <a:r>
              <a:rPr lang="it-IT" b="1" dirty="0" smtClean="0">
                <a:solidFill>
                  <a:schemeClr val="bg1"/>
                </a:solidFill>
                <a:latin typeface="Calibri" panose="020F0502020204030204" pitchFamily="34" charset="0"/>
                <a:ea typeface="Verdana"/>
                <a:cs typeface="Calibri" panose="020F0502020204030204" pitchFamily="34" charset="0"/>
                <a:sym typeface="Verdana"/>
              </a:rPr>
              <a:t>LA DISTRIBUZIONE NELLE CLASSI:</a:t>
            </a:r>
            <a:endParaRPr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200" name="Google Shape;200;p15"/>
          <p:cNvSpPr/>
          <p:nvPr/>
        </p:nvSpPr>
        <p:spPr>
          <a:xfrm>
            <a:off x="557785" y="1801368"/>
            <a:ext cx="11557854" cy="3849624"/>
          </a:xfrm>
          <a:prstGeom prst="rect">
            <a:avLst/>
          </a:prstGeom>
          <a:noFill/>
          <a:ln>
            <a:noFill/>
          </a:ln>
        </p:spPr>
        <p:txBody>
          <a:bodyPr spcFirstLastPara="1" wrap="square" lIns="34275" tIns="34275" rIns="34275" bIns="34275" anchor="t" anchorCtr="0">
            <a:normAutofit/>
          </a:bodyPr>
          <a:lstStyle/>
          <a:p>
            <a:pPr marL="0" marR="0" lvl="0" indent="0" algn="l" rtl="0">
              <a:spcBef>
                <a:spcPts val="0"/>
              </a:spcBef>
              <a:spcAft>
                <a:spcPts val="0"/>
              </a:spcAft>
              <a:buNone/>
            </a:pPr>
            <a:endParaRPr sz="1266" b="0" i="0" u="none" strike="noStrike" cap="none" dirty="0">
              <a:solidFill>
                <a:schemeClr val="lt1"/>
              </a:solidFill>
              <a:latin typeface="Verdana"/>
              <a:ea typeface="Verdana"/>
              <a:cs typeface="Verdana"/>
              <a:sym typeface="Verdana"/>
            </a:endParaRPr>
          </a:p>
        </p:txBody>
      </p:sp>
      <p:sp>
        <p:nvSpPr>
          <p:cNvPr id="3" name="CasellaDiTesto 2"/>
          <p:cNvSpPr txBox="1"/>
          <p:nvPr/>
        </p:nvSpPr>
        <p:spPr>
          <a:xfrm>
            <a:off x="823864" y="1336472"/>
            <a:ext cx="10212309" cy="5016758"/>
          </a:xfrm>
          <a:prstGeom prst="rect">
            <a:avLst/>
          </a:prstGeom>
          <a:noFill/>
        </p:spPr>
        <p:txBody>
          <a:bodyPr wrap="square" rtlCol="0">
            <a:spAutoFit/>
          </a:bodyPr>
          <a:lstStyle/>
          <a:p>
            <a:pPr algn="just"/>
            <a:r>
              <a:rPr lang="it-IT" sz="2000" dirty="0" smtClean="0">
                <a:solidFill>
                  <a:srgbClr val="FFFF00"/>
                </a:solidFill>
              </a:rPr>
              <a:t>CRITERIO DI ETEROGENEITA’: </a:t>
            </a:r>
            <a:r>
              <a:rPr lang="it-IT" sz="2000" dirty="0" smtClean="0"/>
              <a:t>le stesse Linee Guida suggeriscono di evitare concentrazioni di specifiche nazionalità, all’interno della stessa classe, ma di distribuire tra più classi. «Si ritiene proficua un’equilibrata distribuzione delle iscrizioni, anche attraverso un’intesa tra più scuole, reti di scuole e una collaborazione mirata con gli enti locali. La costruzione di reti è rilevante non solo in termini di distribuzione numerica, ma soprattutto per la costruzione di un’offerta formativa che riduca le disuguaglianze e i rischi di esclusione per tutti». </a:t>
            </a:r>
          </a:p>
          <a:p>
            <a:pPr algn="just"/>
            <a:endParaRPr lang="it-IT" sz="2000" dirty="0"/>
          </a:p>
          <a:p>
            <a:pPr algn="just"/>
            <a:r>
              <a:rPr lang="it-IT" sz="2000" dirty="0"/>
              <a:t>Il numero di alunni stranieri </a:t>
            </a:r>
            <a:r>
              <a:rPr lang="it-IT" sz="2000" dirty="0">
                <a:solidFill>
                  <a:srgbClr val="FFFF00"/>
                </a:solidFill>
              </a:rPr>
              <a:t>non deve superare di norma il 30% del totale degli iscritti </a:t>
            </a:r>
            <a:r>
              <a:rPr lang="it-IT" sz="2000" dirty="0"/>
              <a:t>in ciascuna scuola e in ciascuna </a:t>
            </a:r>
            <a:r>
              <a:rPr lang="it-IT" sz="2000" dirty="0" smtClean="0"/>
              <a:t>classe, evitando </a:t>
            </a:r>
            <a:r>
              <a:rPr lang="it-IT" sz="2000" dirty="0"/>
              <a:t>l’istituzione di classi composte in misura predominante da stranieri. </a:t>
            </a:r>
            <a:endParaRPr lang="it-IT" sz="2000" dirty="0" smtClean="0"/>
          </a:p>
          <a:p>
            <a:pPr algn="just"/>
            <a:endParaRPr lang="it-IT" sz="2000" dirty="0"/>
          </a:p>
          <a:p>
            <a:pPr algn="just"/>
            <a:r>
              <a:rPr lang="it-IT" sz="2000" dirty="0" smtClean="0"/>
              <a:t>*(</a:t>
            </a:r>
            <a:r>
              <a:rPr lang="it-IT" sz="2000" dirty="0" err="1"/>
              <a:t>Equieterogeneità</a:t>
            </a:r>
            <a:r>
              <a:rPr lang="it-IT" sz="2000" dirty="0"/>
              <a:t> – Rapporto Invalsi </a:t>
            </a:r>
            <a:r>
              <a:rPr lang="it-IT" sz="2000" dirty="0" smtClean="0"/>
              <a:t>2016. C.M</a:t>
            </a:r>
            <a:r>
              <a:rPr lang="it-IT" sz="2000" dirty="0"/>
              <a:t>. 2/2010),</a:t>
            </a:r>
            <a:endParaRPr lang="it-IT" sz="2000" dirty="0" smtClean="0"/>
          </a:p>
          <a:p>
            <a:pPr algn="just"/>
            <a:endParaRPr lang="it-IT" sz="2000" dirty="0" smtClean="0"/>
          </a:p>
          <a:p>
            <a:pPr algn="just"/>
            <a:r>
              <a:rPr lang="it-IT" sz="2000" dirty="0" smtClean="0">
                <a:solidFill>
                  <a:srgbClr val="FFFF00"/>
                </a:solidFill>
              </a:rPr>
              <a:t>IN NESSUN CASO PUO’ ESSERE RIFIUTATA L’ISCRIZIONE, ANCHE SE SI è SUPERATA LA SOGLIA DEL 30%! </a:t>
            </a:r>
            <a:endParaRPr lang="it-IT" sz="20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838200" y="365125"/>
            <a:ext cx="10515600" cy="1325563"/>
          </a:xfrm>
          <a:prstGeom prst="rect">
            <a:avLst/>
          </a:prstGeom>
          <a:noFill/>
          <a:ln>
            <a:noFill/>
          </a:ln>
        </p:spPr>
        <p:txBody>
          <a:bodyPr spcFirstLastPara="1" wrap="square" lIns="35700" tIns="35700" rIns="35700" bIns="35700" anchor="ctr" anchorCtr="0">
            <a:normAutofit/>
          </a:bodyPr>
          <a:lstStyle/>
          <a:p>
            <a:pPr marL="0" lvl="0" indent="0" algn="ctr" rtl="0">
              <a:lnSpc>
                <a:spcPct val="90000"/>
              </a:lnSpc>
              <a:spcBef>
                <a:spcPts val="0"/>
              </a:spcBef>
              <a:spcAft>
                <a:spcPts val="0"/>
              </a:spcAft>
              <a:buClr>
                <a:srgbClr val="FF2600"/>
              </a:buClr>
              <a:buSzPts val="5600"/>
              <a:buFont typeface="Verdana"/>
              <a:buNone/>
            </a:pPr>
            <a:r>
              <a:rPr lang="it-IT" sz="3200" b="1" dirty="0" smtClean="0">
                <a:solidFill>
                  <a:schemeClr val="bg1"/>
                </a:solidFill>
                <a:latin typeface="Calibri" panose="020F0502020204030204" pitchFamily="34" charset="0"/>
                <a:ea typeface="Verdana"/>
                <a:cs typeface="Calibri" panose="020F0502020204030204" pitchFamily="34" charset="0"/>
                <a:sym typeface="Verdana"/>
              </a:rPr>
              <a:t>L’ALUNNO NAI NON CONOSCE LA LINGUA ITALIANA: </a:t>
            </a:r>
            <a:br>
              <a:rPr lang="it-IT" sz="3200" b="1" dirty="0" smtClean="0">
                <a:solidFill>
                  <a:schemeClr val="bg1"/>
                </a:solidFill>
                <a:latin typeface="Calibri" panose="020F0502020204030204" pitchFamily="34" charset="0"/>
                <a:ea typeface="Verdana"/>
                <a:cs typeface="Calibri" panose="020F0502020204030204" pitchFamily="34" charset="0"/>
                <a:sym typeface="Verdana"/>
              </a:rPr>
            </a:br>
            <a:r>
              <a:rPr lang="it-IT" b="1" dirty="0" smtClean="0">
                <a:solidFill>
                  <a:schemeClr val="bg1"/>
                </a:solidFill>
                <a:latin typeface="Calibri" panose="020F0502020204030204" pitchFamily="34" charset="0"/>
                <a:ea typeface="Verdana"/>
                <a:cs typeface="Calibri" panose="020F0502020204030204" pitchFamily="34" charset="0"/>
                <a:sym typeface="Verdana"/>
              </a:rPr>
              <a:t>come si fa?</a:t>
            </a:r>
            <a:endParaRPr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212" name="Google Shape;212;p16"/>
          <p:cNvSpPr txBox="1">
            <a:spLocks noGrp="1"/>
          </p:cNvSpPr>
          <p:nvPr>
            <p:ph type="body" idx="1"/>
          </p:nvPr>
        </p:nvSpPr>
        <p:spPr>
          <a:xfrm>
            <a:off x="838200" y="1935131"/>
            <a:ext cx="10234188" cy="4284599"/>
          </a:xfrm>
          <a:prstGeom prst="rect">
            <a:avLst/>
          </a:prstGeom>
          <a:noFill/>
          <a:ln>
            <a:noFill/>
          </a:ln>
        </p:spPr>
        <p:txBody>
          <a:bodyPr spcFirstLastPara="1" wrap="square" lIns="35700" tIns="35700" rIns="35700" bIns="35700" anchor="ctr" anchorCtr="0">
            <a:noAutofit/>
          </a:bodyPr>
          <a:lstStyle/>
          <a:p>
            <a:pPr marL="307260" lvl="1" indent="0" algn="just" rtl="0">
              <a:lnSpc>
                <a:spcPct val="120000"/>
              </a:lnSpc>
              <a:spcBef>
                <a:spcPts val="0"/>
              </a:spcBef>
              <a:spcAft>
                <a:spcPts val="0"/>
              </a:spcAft>
              <a:buClr>
                <a:schemeClr val="lt1"/>
              </a:buClr>
              <a:buSzPts val="2400"/>
              <a:buNone/>
            </a:pPr>
            <a:r>
              <a:rPr lang="it-IT" dirty="0" smtClean="0">
                <a:latin typeface="+mn-lt"/>
                <a:ea typeface="Verdana"/>
                <a:cs typeface="Verdana"/>
                <a:sym typeface="Verdana"/>
              </a:rPr>
              <a:t>Privilegiare sin dall’inizio la FUNZIONE COMUNICATIVA DELLA LINGUA: occorre dare subito degli strumenti per aiutarlo a mettersi in relazione con gli altri, soprattutto il GRUPPO DEI PARI. </a:t>
            </a:r>
            <a:r>
              <a:rPr lang="it-IT" b="1" dirty="0" smtClean="0">
                <a:solidFill>
                  <a:schemeClr val="tx1"/>
                </a:solidFill>
                <a:latin typeface="+mn-lt"/>
                <a:ea typeface="Verdana"/>
                <a:cs typeface="Verdana"/>
                <a:sym typeface="Verdana"/>
              </a:rPr>
              <a:t>STRATEGIA PER CONTRASTARE IL RISCHIO ESCLUSIONE/EMARGINAZIONE!</a:t>
            </a:r>
          </a:p>
          <a:p>
            <a:pPr marL="307260" lvl="1" indent="0" algn="just" rtl="0">
              <a:lnSpc>
                <a:spcPct val="120000"/>
              </a:lnSpc>
              <a:spcBef>
                <a:spcPts val="0"/>
              </a:spcBef>
              <a:spcAft>
                <a:spcPts val="0"/>
              </a:spcAft>
              <a:buClr>
                <a:schemeClr val="lt1"/>
              </a:buClr>
              <a:buSzPts val="2400"/>
              <a:buNone/>
            </a:pPr>
            <a:endParaRPr lang="it-IT" b="1" dirty="0">
              <a:latin typeface="+mn-lt"/>
              <a:ea typeface="Verdana"/>
              <a:cs typeface="Verdana"/>
              <a:sym typeface="Verdana"/>
            </a:endParaRPr>
          </a:p>
          <a:p>
            <a:pPr marL="307260" lvl="1" indent="0" algn="just" rtl="0">
              <a:lnSpc>
                <a:spcPct val="120000"/>
              </a:lnSpc>
              <a:spcBef>
                <a:spcPts val="0"/>
              </a:spcBef>
              <a:spcAft>
                <a:spcPts val="0"/>
              </a:spcAft>
              <a:buClr>
                <a:schemeClr val="lt1"/>
              </a:buClr>
              <a:buSzPts val="2400"/>
              <a:buNone/>
            </a:pPr>
            <a:r>
              <a:rPr lang="it-IT" dirty="0" smtClean="0">
                <a:latin typeface="+mn-lt"/>
                <a:ea typeface="Verdana"/>
                <a:cs typeface="Verdana"/>
                <a:sym typeface="Verdana"/>
              </a:rPr>
              <a:t>ESEMPI: i saluti, le frasi di presentazione, gli oggetti della classe, i nomi degli operatori scolastici, i momenti della giornata…</a:t>
            </a:r>
          </a:p>
          <a:p>
            <a:pPr marL="307260" lvl="1" indent="0" algn="just" rtl="0">
              <a:lnSpc>
                <a:spcPct val="120000"/>
              </a:lnSpc>
              <a:spcBef>
                <a:spcPts val="0"/>
              </a:spcBef>
              <a:spcAft>
                <a:spcPts val="0"/>
              </a:spcAft>
              <a:buClr>
                <a:schemeClr val="lt1"/>
              </a:buClr>
              <a:buSzPts val="2400"/>
              <a:buNone/>
            </a:pPr>
            <a:r>
              <a:rPr lang="it-IT" dirty="0" smtClean="0">
                <a:latin typeface="+mn-lt"/>
                <a:ea typeface="Verdana"/>
                <a:cs typeface="Verdana"/>
                <a:sym typeface="Verdana"/>
              </a:rPr>
              <a:t>Iniziare dalla competenza lessicale: «insegnare le parole» prima, per poi costruire frasi via via più complesse, dopo. </a:t>
            </a:r>
            <a:endParaRPr lang="it-IT" dirty="0">
              <a:latin typeface="+mn-lt"/>
              <a:ea typeface="Verdana"/>
              <a:cs typeface="Verdana"/>
              <a:sym typeface="Verdan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6306" y="365125"/>
            <a:ext cx="7364240" cy="1325563"/>
          </a:xfrm>
        </p:spPr>
        <p:txBody>
          <a:bodyPr/>
          <a:lstStyle/>
          <a:p>
            <a:r>
              <a:rPr lang="it-IT" b="1" dirty="0" smtClean="0">
                <a:solidFill>
                  <a:schemeClr val="bg1"/>
                </a:solidFill>
              </a:rPr>
              <a:t>ATTIVITA’ PER I NEOARRIVATI: </a:t>
            </a:r>
            <a:endParaRPr lang="it-IT" b="1" dirty="0">
              <a:solidFill>
                <a:schemeClr val="bg1"/>
              </a:solidFill>
            </a:endParaRPr>
          </a:p>
        </p:txBody>
      </p:sp>
      <p:sp>
        <p:nvSpPr>
          <p:cNvPr id="3" name="Segnaposto testo 2"/>
          <p:cNvSpPr>
            <a:spLocks noGrp="1"/>
          </p:cNvSpPr>
          <p:nvPr>
            <p:ph type="body" idx="1"/>
          </p:nvPr>
        </p:nvSpPr>
        <p:spPr>
          <a:xfrm>
            <a:off x="611864" y="2857721"/>
            <a:ext cx="10840769" cy="3524974"/>
          </a:xfrm>
        </p:spPr>
        <p:txBody>
          <a:bodyPr>
            <a:normAutofit/>
          </a:bodyPr>
          <a:lstStyle/>
          <a:p>
            <a:pPr marL="114300" indent="0" algn="just">
              <a:lnSpc>
                <a:spcPct val="100000"/>
              </a:lnSpc>
              <a:spcBef>
                <a:spcPts val="0"/>
              </a:spcBef>
              <a:buClr>
                <a:srgbClr val="000000"/>
              </a:buClr>
              <a:buFont typeface="Arial"/>
              <a:buNone/>
            </a:pPr>
            <a:r>
              <a:rPr lang="it-IT" sz="2400" dirty="0">
                <a:solidFill>
                  <a:srgbClr val="000000"/>
                </a:solidFill>
                <a:latin typeface="Arial"/>
                <a:ea typeface="Arial"/>
                <a:cs typeface="Arial"/>
                <a:sym typeface="Arial"/>
              </a:rPr>
              <a:t>Per rispondere ai bisogni linguistici degli alunni stranieri non italofoni l’esperienza consolidata ci dice che sono necessari tempi, strumenti, risorse di qualità. In particolare, </a:t>
            </a:r>
            <a:r>
              <a:rPr lang="it-IT" sz="2400" dirty="0">
                <a:solidFill>
                  <a:srgbClr val="FFFF00"/>
                </a:solidFill>
                <a:latin typeface="Arial"/>
                <a:ea typeface="Arial"/>
                <a:cs typeface="Arial"/>
                <a:sym typeface="Arial"/>
              </a:rPr>
              <a:t>nella prima fase, un intervento efficace dovrebbe prevedere circa 8-10 ore settimanali dedicate all’italiano L2 (circa 2 ore al giorno) per una durata di 3-4 mesi. </a:t>
            </a:r>
            <a:r>
              <a:rPr lang="it-IT" sz="2400" dirty="0">
                <a:solidFill>
                  <a:srgbClr val="000000"/>
                </a:solidFill>
                <a:latin typeface="Arial"/>
                <a:ea typeface="Arial"/>
                <a:cs typeface="Arial"/>
                <a:sym typeface="Arial"/>
              </a:rPr>
              <a:t>I moduli intensivi iniziali possono raggruppare gli alunni non italofoni di classi diverse e possono essere organizzati grazie alla collaborazione con gli enti locali e con progetti mirati. </a:t>
            </a:r>
          </a:p>
          <a:p>
            <a:pPr algn="just">
              <a:lnSpc>
                <a:spcPct val="100000"/>
              </a:lnSpc>
              <a:spcBef>
                <a:spcPts val="0"/>
              </a:spcBef>
              <a:buClr>
                <a:srgbClr val="000000"/>
              </a:buClr>
            </a:pPr>
            <a:endParaRPr lang="it-IT" sz="2400" dirty="0">
              <a:solidFill>
                <a:srgbClr val="000000"/>
              </a:solidFill>
              <a:latin typeface="Arial"/>
              <a:ea typeface="Arial"/>
              <a:cs typeface="Arial"/>
              <a:sym typeface="Arial"/>
            </a:endParaRPr>
          </a:p>
          <a:p>
            <a:pPr marL="114300" indent="0" algn="r">
              <a:lnSpc>
                <a:spcPct val="100000"/>
              </a:lnSpc>
              <a:spcBef>
                <a:spcPts val="0"/>
              </a:spcBef>
              <a:buClr>
                <a:srgbClr val="000000"/>
              </a:buClr>
              <a:buFont typeface="Arial"/>
              <a:buNone/>
            </a:pPr>
            <a:r>
              <a:rPr lang="it-IT" sz="2400" dirty="0">
                <a:solidFill>
                  <a:srgbClr val="000000"/>
                </a:solidFill>
                <a:latin typeface="Arial"/>
                <a:ea typeface="Arial"/>
                <a:cs typeface="Arial"/>
                <a:sym typeface="Arial"/>
              </a:rPr>
              <a:t>(Linee Guida 2014)</a:t>
            </a:r>
          </a:p>
        </p:txBody>
      </p:sp>
      <p:pic>
        <p:nvPicPr>
          <p:cNvPr id="4098" name="Picture 2" descr="https://static.ilmanifesto.it/2013/12/27/28pol3-scuola-bambini-immigrat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471" y="365125"/>
            <a:ext cx="3206921" cy="213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82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LE DIFFICOLTA’ DELL’INSERIMENTO:</a:t>
            </a:r>
            <a:endParaRPr lang="it-IT" b="1" dirty="0"/>
          </a:p>
        </p:txBody>
      </p:sp>
      <p:sp>
        <p:nvSpPr>
          <p:cNvPr id="3" name="Segnaposto testo 2"/>
          <p:cNvSpPr>
            <a:spLocks noGrp="1"/>
          </p:cNvSpPr>
          <p:nvPr>
            <p:ph type="body" idx="1"/>
          </p:nvPr>
        </p:nvSpPr>
        <p:spPr>
          <a:xfrm>
            <a:off x="838200" y="1825625"/>
            <a:ext cx="3121152" cy="3980815"/>
          </a:xfrm>
        </p:spPr>
        <p:txBody>
          <a:bodyPr/>
          <a:lstStyle/>
          <a:p>
            <a:r>
              <a:rPr lang="it-IT" dirty="0" smtClean="0"/>
              <a:t>VIDEO:</a:t>
            </a:r>
          </a:p>
          <a:p>
            <a:endParaRPr lang="it-IT" dirty="0"/>
          </a:p>
          <a:p>
            <a:pPr marL="114300" indent="0">
              <a:buNone/>
            </a:pPr>
            <a:r>
              <a:rPr lang="it-IT" dirty="0" smtClean="0"/>
              <a:t>https</a:t>
            </a:r>
            <a:r>
              <a:rPr lang="it-IT" dirty="0"/>
              <a:t>://youtu.be/UQ81ZttMxZ8</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005" y="1825625"/>
            <a:ext cx="7074264" cy="4381725"/>
          </a:xfrm>
          <a:prstGeom prst="rect">
            <a:avLst/>
          </a:prstGeom>
        </p:spPr>
      </p:pic>
    </p:spTree>
    <p:extLst>
      <p:ext uri="{BB962C8B-B14F-4D97-AF65-F5344CB8AC3E}">
        <p14:creationId xmlns:p14="http://schemas.microsoft.com/office/powerpoint/2010/main" val="258987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838199" y="531856"/>
            <a:ext cx="10515600" cy="9404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Verdana"/>
              <a:buNone/>
            </a:pPr>
            <a:r>
              <a:rPr lang="it-IT" b="1" dirty="0" smtClean="0"/>
              <a:t>OBIETTIVI DEL LABORATORIO:</a:t>
            </a:r>
            <a:endParaRPr b="1" dirty="0"/>
          </a:p>
        </p:txBody>
      </p:sp>
      <p:sp>
        <p:nvSpPr>
          <p:cNvPr id="3" name="CasellaDiTesto 2"/>
          <p:cNvSpPr txBox="1"/>
          <p:nvPr/>
        </p:nvSpPr>
        <p:spPr>
          <a:xfrm>
            <a:off x="742383" y="2179532"/>
            <a:ext cx="10710251" cy="4093428"/>
          </a:xfrm>
          <a:prstGeom prst="rect">
            <a:avLst/>
          </a:prstGeom>
          <a:noFill/>
        </p:spPr>
        <p:txBody>
          <a:bodyPr wrap="square" rtlCol="0">
            <a:spAutoFit/>
          </a:bodyPr>
          <a:lstStyle/>
          <a:p>
            <a:pPr marL="285750" indent="-285750">
              <a:buFontTx/>
              <a:buChar char="-"/>
            </a:pPr>
            <a:r>
              <a:rPr lang="it-IT" sz="2000" dirty="0" smtClean="0"/>
              <a:t>Conoscere il processo d’inclusione degli alunni non italofoni;</a:t>
            </a:r>
          </a:p>
          <a:p>
            <a:pPr marL="285750" indent="-285750">
              <a:buFontTx/>
              <a:buChar char="-"/>
            </a:pPr>
            <a:r>
              <a:rPr lang="it-IT" sz="2000" dirty="0" smtClean="0"/>
              <a:t>Conoscere le fasi di accoglienza a scuola di questi alunni e gli strumenti per l’inclusione;</a:t>
            </a:r>
          </a:p>
          <a:p>
            <a:pPr marL="285750" indent="-285750">
              <a:buFontTx/>
              <a:buChar char="-"/>
            </a:pPr>
            <a:r>
              <a:rPr lang="it-IT" sz="2000" dirty="0" smtClean="0"/>
              <a:t>Conoscere la normativa che regola l’ingresso e la frequenza scolastica degli alunni non italofoni;</a:t>
            </a:r>
          </a:p>
          <a:p>
            <a:pPr marL="285750" indent="-285750">
              <a:buFontTx/>
              <a:buChar char="-"/>
            </a:pPr>
            <a:r>
              <a:rPr lang="it-IT" sz="2000" dirty="0" smtClean="0"/>
              <a:t>Collocare gli alunni non italofoni all’interno dell’ampia categoria degli alunni con Bisogni Educativi Speciali (BES);</a:t>
            </a:r>
          </a:p>
          <a:p>
            <a:pPr marL="285750" indent="-285750">
              <a:buFontTx/>
              <a:buChar char="-"/>
            </a:pPr>
            <a:r>
              <a:rPr lang="it-IT" sz="2000" dirty="0" smtClean="0"/>
              <a:t>Conoscere le peculiarità dei NAI (Neoarrivati in Italia);</a:t>
            </a:r>
          </a:p>
          <a:p>
            <a:pPr marL="285750" indent="-285750">
              <a:buFontTx/>
              <a:buChar char="-"/>
            </a:pPr>
            <a:r>
              <a:rPr lang="it-IT" sz="2000" dirty="0" smtClean="0"/>
              <a:t>Conoscere le fasi di acquisizione di una nuova lingua come L2 (lingua seconda che si aggiunge a quella «madre»);</a:t>
            </a:r>
          </a:p>
          <a:p>
            <a:pPr marL="285750" indent="-285750">
              <a:buFontTx/>
              <a:buChar char="-"/>
            </a:pPr>
            <a:r>
              <a:rPr lang="it-IT" sz="2000" dirty="0" smtClean="0"/>
              <a:t>Il PDP quale strumento cardine per l’inclusione, a garanzia del riconoscimento del diritto all’istruzione per tutti;</a:t>
            </a:r>
          </a:p>
          <a:p>
            <a:pPr marL="285750" indent="-285750">
              <a:buFontTx/>
              <a:buChar char="-"/>
            </a:pPr>
            <a:r>
              <a:rPr lang="it-IT" sz="2000" dirty="0" smtClean="0"/>
              <a:t>La valutazione per gli alunni non italofoni, in particolare nello svolgimento delle prove conclusive del I e del II ciclo d’istruzione.</a:t>
            </a:r>
          </a:p>
        </p:txBody>
      </p:sp>
      <p:sp>
        <p:nvSpPr>
          <p:cNvPr id="5" name="Fumetto 3 4"/>
          <p:cNvSpPr/>
          <p:nvPr/>
        </p:nvSpPr>
        <p:spPr>
          <a:xfrm>
            <a:off x="8990090" y="82296"/>
            <a:ext cx="2897109" cy="2097236"/>
          </a:xfrm>
          <a:prstGeom prst="wedgeEllipseCallout">
            <a:avLst/>
          </a:prstGeom>
          <a:solidFill>
            <a:srgbClr val="5B9BD5"/>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smtClean="0">
                <a:solidFill>
                  <a:srgbClr val="FFFF00"/>
                </a:solidFill>
              </a:rPr>
              <a:t>PROMEMORIA: FIRMA PRESENZA IN INGRESSO.</a:t>
            </a:r>
            <a:endParaRPr lang="it-IT" sz="1800"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7"/>
          <p:cNvSpPr txBox="1">
            <a:spLocks noGrp="1"/>
          </p:cNvSpPr>
          <p:nvPr>
            <p:ph type="title"/>
          </p:nvPr>
        </p:nvSpPr>
        <p:spPr>
          <a:xfrm>
            <a:off x="838200" y="350455"/>
            <a:ext cx="10515600" cy="1325563"/>
          </a:xfrm>
          <a:prstGeom prst="rect">
            <a:avLst/>
          </a:prstGeom>
          <a:noFill/>
          <a:ln>
            <a:noFill/>
          </a:ln>
        </p:spPr>
        <p:txBody>
          <a:bodyPr spcFirstLastPara="1" wrap="square" lIns="35700" tIns="35700" rIns="35700" bIns="35700" anchor="ctr" anchorCtr="0">
            <a:normAutofit/>
          </a:bodyPr>
          <a:lstStyle/>
          <a:p>
            <a:pPr lvl="0">
              <a:buClr>
                <a:srgbClr val="FF2600"/>
              </a:buClr>
              <a:buSzPts val="4435"/>
            </a:pPr>
            <a:r>
              <a:rPr lang="it-IT" sz="3200" b="1" dirty="0" smtClean="0">
                <a:solidFill>
                  <a:schemeClr val="bg1"/>
                </a:solidFill>
                <a:latin typeface="Calibri" panose="020F0502020204030204" pitchFamily="34" charset="0"/>
                <a:ea typeface="Verdana"/>
                <a:cs typeface="Calibri" panose="020F0502020204030204" pitchFamily="34" charset="0"/>
                <a:sym typeface="Verdana"/>
              </a:rPr>
              <a:t>L’APPRENDIMENTO DI UNA LINGUA COME L2 si sviluppa secondo 3 FASI </a:t>
            </a:r>
            <a:r>
              <a:rPr lang="it-IT" sz="3200" b="1" dirty="0" smtClean="0">
                <a:latin typeface="Calibri" panose="020F0502020204030204" pitchFamily="34" charset="0"/>
                <a:ea typeface="Verdana"/>
                <a:cs typeface="Calibri" panose="020F0502020204030204" pitchFamily="34" charset="0"/>
                <a:sym typeface="Verdana"/>
              </a:rPr>
              <a:t>(</a:t>
            </a:r>
            <a:r>
              <a:rPr lang="it-IT" sz="3200" b="1" dirty="0">
                <a:latin typeface="Calibri" panose="020F0502020204030204" pitchFamily="34" charset="0"/>
                <a:ea typeface="Verdana"/>
                <a:cs typeface="Calibri" panose="020F0502020204030204" pitchFamily="34" charset="0"/>
                <a:sym typeface="Verdana"/>
              </a:rPr>
              <a:t>Linee guida 2014</a:t>
            </a:r>
            <a:r>
              <a:rPr lang="it-IT" sz="3200" b="1" dirty="0" smtClean="0">
                <a:latin typeface="Calibri" panose="020F0502020204030204" pitchFamily="34" charset="0"/>
                <a:ea typeface="Verdana"/>
                <a:cs typeface="Calibri" panose="020F0502020204030204" pitchFamily="34" charset="0"/>
                <a:sym typeface="Verdana"/>
              </a:rPr>
              <a:t>)</a:t>
            </a:r>
            <a:r>
              <a:rPr lang="it-IT" sz="3200" b="1" dirty="0" smtClean="0">
                <a:solidFill>
                  <a:schemeClr val="bg1"/>
                </a:solidFill>
                <a:latin typeface="Calibri" panose="020F0502020204030204" pitchFamily="34" charset="0"/>
                <a:ea typeface="Verdana"/>
                <a:cs typeface="Calibri" panose="020F0502020204030204" pitchFamily="34" charset="0"/>
                <a:sym typeface="Verdana"/>
              </a:rPr>
              <a:t>: </a:t>
            </a:r>
            <a:endParaRPr sz="3200"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218" name="Google Shape;218;p17"/>
          <p:cNvSpPr txBox="1">
            <a:spLocks noGrp="1"/>
          </p:cNvSpPr>
          <p:nvPr>
            <p:ph type="body" idx="1"/>
          </p:nvPr>
        </p:nvSpPr>
        <p:spPr>
          <a:xfrm>
            <a:off x="838200" y="1548143"/>
            <a:ext cx="6549428" cy="5069940"/>
          </a:xfrm>
          <a:prstGeom prst="rect">
            <a:avLst/>
          </a:prstGeom>
          <a:noFill/>
          <a:ln>
            <a:noFill/>
          </a:ln>
        </p:spPr>
        <p:txBody>
          <a:bodyPr spcFirstLastPara="1" wrap="square" lIns="35700" tIns="35700" rIns="35700" bIns="35700" anchor="ctr" anchorCtr="0">
            <a:normAutofit fontScale="85000" lnSpcReduction="20000"/>
          </a:bodyPr>
          <a:lstStyle/>
          <a:p>
            <a:pPr marL="0" lvl="1" indent="0">
              <a:spcBef>
                <a:spcPts val="1547"/>
              </a:spcBef>
              <a:buSzPts val="2098"/>
              <a:buNone/>
            </a:pPr>
            <a:r>
              <a:rPr lang="it-IT" sz="3200" b="1" dirty="0" smtClean="0">
                <a:solidFill>
                  <a:schemeClr val="tx1"/>
                </a:solidFill>
              </a:rPr>
              <a:t>1) FASE INIZIALE: </a:t>
            </a:r>
          </a:p>
          <a:p>
            <a:pPr marL="0" lvl="1" indent="0">
              <a:spcBef>
                <a:spcPts val="1547"/>
              </a:spcBef>
              <a:buSzPts val="2098"/>
              <a:buNone/>
            </a:pPr>
            <a:endParaRPr lang="it-IT" sz="900" b="1" dirty="0" smtClean="0">
              <a:solidFill>
                <a:schemeClr val="tx1"/>
              </a:solidFill>
            </a:endParaRPr>
          </a:p>
          <a:p>
            <a:pPr marL="0" lvl="1" indent="0" algn="just">
              <a:lnSpc>
                <a:spcPct val="120000"/>
              </a:lnSpc>
              <a:spcBef>
                <a:spcPts val="0"/>
              </a:spcBef>
              <a:buSzPts val="2098"/>
              <a:buNone/>
            </a:pPr>
            <a:r>
              <a:rPr lang="it-IT" sz="2200" dirty="0" smtClean="0">
                <a:solidFill>
                  <a:schemeClr val="bg1"/>
                </a:solidFill>
                <a:latin typeface="+mn-lt"/>
              </a:rPr>
              <a:t>Fase </a:t>
            </a:r>
            <a:r>
              <a:rPr lang="it-IT" sz="2200" dirty="0" smtClean="0">
                <a:latin typeface="+mn-lt"/>
              </a:rPr>
              <a:t>dell’apprendimento </a:t>
            </a:r>
            <a:r>
              <a:rPr lang="it-IT" sz="2200" dirty="0">
                <a:latin typeface="+mn-lt"/>
              </a:rPr>
              <a:t>dell’ italiano L2 per comunicare. Corrispondente grosso modo, per la rilevazione iniziale e per la definizione degli obiettivi, alla descrizione dei </a:t>
            </a:r>
            <a:r>
              <a:rPr lang="it-IT" sz="2200" dirty="0">
                <a:solidFill>
                  <a:srgbClr val="FFFF00"/>
                </a:solidFill>
                <a:latin typeface="+mn-lt"/>
              </a:rPr>
              <a:t>livelli A1 e A2 del Quadro comune europeo di riferimento per le lingue. </a:t>
            </a:r>
            <a:r>
              <a:rPr lang="it-IT" sz="2200" dirty="0" smtClean="0">
                <a:solidFill>
                  <a:schemeClr val="bg1"/>
                </a:solidFill>
                <a:latin typeface="+mn-lt"/>
              </a:rPr>
              <a:t>Ha a che fare con l’intervento </a:t>
            </a:r>
            <a:r>
              <a:rPr lang="it-IT" sz="2200" dirty="0" smtClean="0">
                <a:latin typeface="+mn-lt"/>
              </a:rPr>
              <a:t>specifico (il cosiddetto laboratorio di italiano L2 ), intensivo e con orario “a scalare”, più denso nei primi due/tre mesi, più diluito in seguito. </a:t>
            </a:r>
          </a:p>
          <a:p>
            <a:pPr marL="0" lvl="1" indent="0" algn="just">
              <a:lnSpc>
                <a:spcPct val="120000"/>
              </a:lnSpc>
              <a:spcBef>
                <a:spcPts val="0"/>
              </a:spcBef>
              <a:buSzPts val="2098"/>
              <a:buNone/>
            </a:pPr>
            <a:r>
              <a:rPr lang="it-IT" sz="2200" dirty="0" smtClean="0">
                <a:latin typeface="+mn-lt"/>
              </a:rPr>
              <a:t>Gli obiettivi privilegiati di questa fase riguardano soprattutto: − lo sviluppo delle capacità di ascolto e comprensione dei messaggi orali; − l’acquisizione del lessico fondamentale della lingua italiana (le circa 2000 parole più usate); − l’acquisizione e la riflessione sulle strutture grammaticali di base; − il consolidamento delle capacità tecniche di lettura/scrittura in L2. </a:t>
            </a:r>
            <a:endParaRPr sz="2200" dirty="0">
              <a:latin typeface="+mn-lt"/>
              <a:ea typeface="Verdana"/>
              <a:cs typeface="Verdana"/>
              <a:sym typeface="Verdana"/>
            </a:endParaRPr>
          </a:p>
        </p:txBody>
      </p:sp>
      <p:pic>
        <p:nvPicPr>
          <p:cNvPr id="1026" name="Picture 2" descr="Linea Di Partenza - Fotografie stock e altre immagini di Principio -  Principio, Linea di partenza - Attrezzatura sportiva, Bambino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927" y="1792586"/>
            <a:ext cx="3937557" cy="262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8"/>
          <p:cNvSpPr txBox="1">
            <a:spLocks noGrp="1"/>
          </p:cNvSpPr>
          <p:nvPr>
            <p:ph type="title"/>
          </p:nvPr>
        </p:nvSpPr>
        <p:spPr>
          <a:xfrm>
            <a:off x="919034" y="497941"/>
            <a:ext cx="3426629" cy="812963"/>
          </a:xfrm>
          <a:prstGeom prst="rect">
            <a:avLst/>
          </a:prstGeom>
          <a:noFill/>
          <a:ln>
            <a:noFill/>
          </a:ln>
        </p:spPr>
        <p:txBody>
          <a:bodyPr spcFirstLastPara="1" wrap="square" lIns="35700" tIns="35700" rIns="35700" bIns="35700" anchor="ctr" anchorCtr="0">
            <a:normAutofit/>
          </a:bodyPr>
          <a:lstStyle/>
          <a:p>
            <a:pPr marL="0" lvl="0" indent="0" algn="l" rtl="0">
              <a:lnSpc>
                <a:spcPct val="90000"/>
              </a:lnSpc>
              <a:spcBef>
                <a:spcPts val="0"/>
              </a:spcBef>
              <a:spcAft>
                <a:spcPts val="0"/>
              </a:spcAft>
              <a:buClr>
                <a:srgbClr val="FF2600"/>
              </a:buClr>
              <a:buSzPts val="5166"/>
              <a:buFont typeface="Verdana"/>
              <a:buNone/>
            </a:pPr>
            <a:r>
              <a:rPr lang="it-IT" sz="3200" b="1" dirty="0" smtClean="0">
                <a:solidFill>
                  <a:schemeClr val="tx1"/>
                </a:solidFill>
                <a:latin typeface="Calibri" panose="020F0502020204030204" pitchFamily="34" charset="0"/>
                <a:ea typeface="Verdana"/>
                <a:cs typeface="Calibri" panose="020F0502020204030204" pitchFamily="34" charset="0"/>
                <a:sym typeface="Verdana"/>
              </a:rPr>
              <a:t>2) LA FASE PONTE: </a:t>
            </a:r>
            <a:endParaRPr sz="3200" b="1" dirty="0">
              <a:solidFill>
                <a:schemeClr val="tx1"/>
              </a:solidFill>
              <a:latin typeface="Calibri" panose="020F0502020204030204" pitchFamily="34" charset="0"/>
              <a:ea typeface="Verdana"/>
              <a:cs typeface="Calibri" panose="020F0502020204030204" pitchFamily="34" charset="0"/>
              <a:sym typeface="Verdana"/>
            </a:endParaRPr>
          </a:p>
        </p:txBody>
      </p:sp>
      <p:sp>
        <p:nvSpPr>
          <p:cNvPr id="224" name="Google Shape;224;p18"/>
          <p:cNvSpPr txBox="1">
            <a:spLocks noGrp="1"/>
          </p:cNvSpPr>
          <p:nvPr>
            <p:ph type="body" idx="1"/>
          </p:nvPr>
        </p:nvSpPr>
        <p:spPr>
          <a:xfrm>
            <a:off x="783879" y="2661719"/>
            <a:ext cx="10515600" cy="3648546"/>
          </a:xfrm>
          <a:prstGeom prst="rect">
            <a:avLst/>
          </a:prstGeom>
          <a:noFill/>
          <a:ln>
            <a:noFill/>
          </a:ln>
        </p:spPr>
        <p:txBody>
          <a:bodyPr spcFirstLastPara="1" wrap="square" lIns="35700" tIns="35700" rIns="35700" bIns="35700" anchor="ctr" anchorCtr="0">
            <a:normAutofit fontScale="77500" lnSpcReduction="20000"/>
          </a:bodyPr>
          <a:lstStyle/>
          <a:p>
            <a:pPr marL="0" lvl="0" indent="0" algn="just">
              <a:lnSpc>
                <a:spcPct val="110000"/>
              </a:lnSpc>
              <a:buSzPts val="3000"/>
              <a:buNone/>
            </a:pPr>
            <a:r>
              <a:rPr lang="it-IT" dirty="0" smtClean="0">
                <a:solidFill>
                  <a:srgbClr val="FFFF00"/>
                </a:solidFill>
                <a:latin typeface="+mn-lt"/>
              </a:rPr>
              <a:t>L’obiettivo </a:t>
            </a:r>
            <a:r>
              <a:rPr lang="it-IT" dirty="0">
                <a:solidFill>
                  <a:srgbClr val="FFFF00"/>
                </a:solidFill>
                <a:latin typeface="+mn-lt"/>
              </a:rPr>
              <a:t>è duplice: rinforzare e sostenere l’apprendimento della L2 come lingua di contatto e, nello stesso tempo, fornire all’apprendente competenze cognitive e metacognitive efficaci per poter partecipare all’apprendimento comune</a:t>
            </a:r>
            <a:r>
              <a:rPr lang="it-IT" dirty="0">
                <a:latin typeface="+mn-lt"/>
              </a:rPr>
              <a:t>. In altre parole, l’allievo non italofono impara l’italiano per studiare, ma impara l’italiano anche studiando, accompagnato in questo cammino da tutti i docenti che diventano “facilitatori” di apprendimento e che possono contare oggi su strumenti da sperimentare, quali: glossari plurilingui che contengono termini chiave relativi alla </a:t>
            </a:r>
            <a:r>
              <a:rPr lang="it-IT" dirty="0" err="1">
                <a:latin typeface="+mn-lt"/>
              </a:rPr>
              <a:t>microlingua</a:t>
            </a:r>
            <a:r>
              <a:rPr lang="it-IT" dirty="0">
                <a:latin typeface="+mn-lt"/>
              </a:rPr>
              <a:t> delle varie discipline; testi e strumenti multimediali “semplificati” che propongono i contenuti comuni con un linguaggio più accessibile; percorsi-tipo di sviluppo delle abilità di scrittura e di lettura/comprensione di testi </a:t>
            </a:r>
            <a:r>
              <a:rPr lang="it-IT" dirty="0" smtClean="0">
                <a:latin typeface="+mn-lt"/>
              </a:rPr>
              <a:t>narrativi.</a:t>
            </a:r>
            <a:endParaRPr dirty="0">
              <a:latin typeface="+mn-lt"/>
              <a:ea typeface="Verdana"/>
              <a:cs typeface="Verdana"/>
              <a:sym typeface="Verdana"/>
            </a:endParaRPr>
          </a:p>
        </p:txBody>
      </p:sp>
      <p:pic>
        <p:nvPicPr>
          <p:cNvPr id="2052" name="Picture 4" descr="Sabbioncello, inaugurato il ponte fatto dai cinesi che unisce  territorialmente la Repubblica di Croazia e l'Europa - Newsfood -  Nutrimento e Nutrimente - News dal mondo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481" y="659954"/>
            <a:ext cx="3216870" cy="214397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224;p18"/>
          <p:cNvSpPr txBox="1">
            <a:spLocks/>
          </p:cNvSpPr>
          <p:nvPr/>
        </p:nvSpPr>
        <p:spPr>
          <a:xfrm>
            <a:off x="783879" y="1393308"/>
            <a:ext cx="7029262" cy="1485693"/>
          </a:xfrm>
          <a:prstGeom prst="rect">
            <a:avLst/>
          </a:prstGeom>
          <a:noFill/>
          <a:ln>
            <a:noFill/>
          </a:ln>
        </p:spPr>
        <p:txBody>
          <a:bodyPr spcFirstLastPara="1" wrap="square" lIns="35700" tIns="35700" rIns="35700" bIns="35700" anchor="ctr" anchorCtr="0">
            <a:normAutofit fontScale="77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pPr marL="0" indent="0" algn="just">
              <a:lnSpc>
                <a:spcPct val="110000"/>
              </a:lnSpc>
              <a:buSzPts val="3000"/>
              <a:buFont typeface="Arial"/>
              <a:buNone/>
            </a:pPr>
            <a:r>
              <a:rPr lang="it-IT" dirty="0" smtClean="0">
                <a:latin typeface="+mn-lt"/>
              </a:rPr>
              <a:t>È questa forse la fase più delicata e complessa, alla quale dedicare una particolare attenzione, consolidando gli strumenti e i materiali didattici e affinando le modalità di intervento di tipo linguistico.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title"/>
          </p:nvPr>
        </p:nvSpPr>
        <p:spPr>
          <a:xfrm>
            <a:off x="838200" y="365125"/>
            <a:ext cx="10515600" cy="1325563"/>
          </a:xfrm>
          <a:prstGeom prst="rect">
            <a:avLst/>
          </a:prstGeom>
          <a:noFill/>
          <a:ln>
            <a:noFill/>
          </a:ln>
        </p:spPr>
        <p:txBody>
          <a:bodyPr spcFirstLastPara="1" wrap="square" lIns="35700" tIns="35700" rIns="35700" bIns="35700" anchor="ctr" anchorCtr="0">
            <a:normAutofit/>
          </a:bodyPr>
          <a:lstStyle/>
          <a:p>
            <a:pPr marL="0" lvl="0" indent="0" algn="l" rtl="0">
              <a:lnSpc>
                <a:spcPct val="90000"/>
              </a:lnSpc>
              <a:spcBef>
                <a:spcPts val="0"/>
              </a:spcBef>
              <a:spcAft>
                <a:spcPts val="0"/>
              </a:spcAft>
              <a:buClr>
                <a:srgbClr val="FF2600"/>
              </a:buClr>
              <a:buSzPts val="5544"/>
              <a:buFont typeface="Verdana"/>
              <a:buNone/>
            </a:pPr>
            <a:r>
              <a:rPr lang="it-IT" sz="3200" b="1" dirty="0" smtClean="0">
                <a:solidFill>
                  <a:schemeClr val="tx1"/>
                </a:solidFill>
                <a:latin typeface="Calibri" panose="020F0502020204030204" pitchFamily="34" charset="0"/>
                <a:ea typeface="Verdana"/>
                <a:cs typeface="Calibri" panose="020F0502020204030204" pitchFamily="34" charset="0"/>
                <a:sym typeface="Verdana"/>
              </a:rPr>
              <a:t>3) LA FASE DEGLI APPRENDIMENTI COMUNI: </a:t>
            </a:r>
            <a:endParaRPr sz="3200" b="1" dirty="0">
              <a:solidFill>
                <a:schemeClr val="tx1"/>
              </a:solidFill>
              <a:latin typeface="Calibri" panose="020F0502020204030204" pitchFamily="34" charset="0"/>
              <a:ea typeface="Verdana"/>
              <a:cs typeface="Calibri" panose="020F0502020204030204" pitchFamily="34" charset="0"/>
              <a:sym typeface="Verdana"/>
            </a:endParaRPr>
          </a:p>
        </p:txBody>
      </p:sp>
      <p:sp>
        <p:nvSpPr>
          <p:cNvPr id="230" name="Google Shape;230;p19"/>
          <p:cNvSpPr txBox="1">
            <a:spLocks noGrp="1"/>
          </p:cNvSpPr>
          <p:nvPr>
            <p:ph type="body" idx="1"/>
          </p:nvPr>
        </p:nvSpPr>
        <p:spPr>
          <a:xfrm>
            <a:off x="4037845" y="1330860"/>
            <a:ext cx="7152237" cy="4970352"/>
          </a:xfrm>
          <a:prstGeom prst="rect">
            <a:avLst/>
          </a:prstGeom>
          <a:noFill/>
          <a:ln>
            <a:noFill/>
          </a:ln>
        </p:spPr>
        <p:txBody>
          <a:bodyPr spcFirstLastPara="1" wrap="square" lIns="35700" tIns="35700" rIns="35700" bIns="35700" anchor="ctr" anchorCtr="0">
            <a:normAutofit/>
          </a:bodyPr>
          <a:lstStyle/>
          <a:p>
            <a:pPr marL="0" lvl="1" indent="0" algn="just">
              <a:lnSpc>
                <a:spcPct val="100000"/>
              </a:lnSpc>
              <a:spcBef>
                <a:spcPts val="0"/>
              </a:spcBef>
              <a:buSzPts val="1920"/>
              <a:buNone/>
            </a:pPr>
            <a:r>
              <a:rPr lang="it-IT" dirty="0">
                <a:latin typeface="+mn-lt"/>
              </a:rPr>
              <a:t>L</a:t>
            </a:r>
            <a:r>
              <a:rPr lang="it-IT" dirty="0" smtClean="0">
                <a:latin typeface="+mn-lt"/>
              </a:rPr>
              <a:t>’italiano </a:t>
            </a:r>
            <a:r>
              <a:rPr lang="it-IT" dirty="0">
                <a:latin typeface="+mn-lt"/>
              </a:rPr>
              <a:t>L2 resta in questa fase sullo sfondo e fornisce ai docenti di classe chiavi interpretative per cogliere le difficoltà che possono permanere e per intervenire su di esse. </a:t>
            </a:r>
            <a:r>
              <a:rPr lang="it-IT" dirty="0">
                <a:solidFill>
                  <a:srgbClr val="FFFF00"/>
                </a:solidFill>
                <a:latin typeface="+mn-lt"/>
              </a:rPr>
              <a:t>Le modalità </a:t>
            </a:r>
            <a:r>
              <a:rPr lang="it-IT" dirty="0" smtClean="0">
                <a:solidFill>
                  <a:srgbClr val="FFFF00"/>
                </a:solidFill>
                <a:latin typeface="+mn-lt"/>
              </a:rPr>
              <a:t>di </a:t>
            </a:r>
            <a:r>
              <a:rPr lang="it-IT" b="1" u="sng" dirty="0" smtClean="0">
                <a:solidFill>
                  <a:srgbClr val="FFFF00"/>
                </a:solidFill>
                <a:latin typeface="+mn-lt"/>
              </a:rPr>
              <a:t>semplificazione</a:t>
            </a:r>
            <a:r>
              <a:rPr lang="it-IT" dirty="0" smtClean="0">
                <a:solidFill>
                  <a:srgbClr val="FFFF00"/>
                </a:solidFill>
                <a:latin typeface="+mn-lt"/>
              </a:rPr>
              <a:t> </a:t>
            </a:r>
            <a:r>
              <a:rPr lang="it-IT" dirty="0">
                <a:solidFill>
                  <a:srgbClr val="FFFF00"/>
                </a:solidFill>
                <a:latin typeface="+mn-lt"/>
              </a:rPr>
              <a:t>didattica e di </a:t>
            </a:r>
            <a:r>
              <a:rPr lang="it-IT" u="sng" dirty="0">
                <a:solidFill>
                  <a:srgbClr val="FFFF00"/>
                </a:solidFill>
                <a:latin typeface="+mn-lt"/>
              </a:rPr>
              <a:t>facilitazione</a:t>
            </a:r>
            <a:r>
              <a:rPr lang="it-IT" dirty="0">
                <a:solidFill>
                  <a:srgbClr val="FFFF00"/>
                </a:solidFill>
                <a:latin typeface="+mn-lt"/>
              </a:rPr>
              <a:t> messe in atto per tutta la classe e per gestire la sua irriducibile eterogeneità possono essere in gran parte efficaci anche per gli alunni stranieri.</a:t>
            </a:r>
            <a:r>
              <a:rPr lang="it-IT" dirty="0">
                <a:latin typeface="+mn-lt"/>
              </a:rPr>
              <a:t> Anzi, il loro punto di vista diverso su un tema geografico, storico, </a:t>
            </a:r>
            <a:r>
              <a:rPr lang="it-IT" dirty="0" smtClean="0">
                <a:latin typeface="+mn-lt"/>
              </a:rPr>
              <a:t>economico e </a:t>
            </a:r>
            <a:r>
              <a:rPr lang="it-IT" dirty="0">
                <a:latin typeface="+mn-lt"/>
              </a:rPr>
              <a:t>la loro capacità metalinguistica, che nel frattempo ha avuto modo di allenarsi e che si è affinata, potranno essere potenti occasioni per introdurre uno sguardo interculturale. </a:t>
            </a:r>
            <a:endParaRPr dirty="0">
              <a:latin typeface="+mn-lt"/>
              <a:ea typeface="Verdana"/>
              <a:cs typeface="Verdana"/>
              <a:sym typeface="Verdana"/>
            </a:endParaRPr>
          </a:p>
        </p:txBody>
      </p:sp>
      <p:pic>
        <p:nvPicPr>
          <p:cNvPr id="3074" name="Picture 2" descr="Dsa, il Comune di Chivasso finanzia progetto per insegnanti e famiglie -  Comune di Chivas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95" y="2667942"/>
            <a:ext cx="2792240" cy="2094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400" b="1" dirty="0" smtClean="0">
                <a:solidFill>
                  <a:schemeClr val="bg1"/>
                </a:solidFill>
              </a:rPr>
              <a:t>IN QUESTO PERCORSO HA SENSO PORTARE GLI ALUNNI «FUORI DALLA CLASSE»?</a:t>
            </a:r>
            <a:endParaRPr lang="it-IT" sz="3400" b="1" dirty="0">
              <a:solidFill>
                <a:schemeClr val="bg1"/>
              </a:solidFill>
            </a:endParaRPr>
          </a:p>
        </p:txBody>
      </p:sp>
      <p:sp>
        <p:nvSpPr>
          <p:cNvPr id="3" name="Segnaposto testo 2"/>
          <p:cNvSpPr>
            <a:spLocks noGrp="1"/>
          </p:cNvSpPr>
          <p:nvPr>
            <p:ph type="body" idx="1"/>
          </p:nvPr>
        </p:nvSpPr>
        <p:spPr>
          <a:xfrm>
            <a:off x="711451" y="1796932"/>
            <a:ext cx="10515600" cy="4386585"/>
          </a:xfrm>
        </p:spPr>
        <p:txBody>
          <a:bodyPr>
            <a:normAutofit/>
          </a:bodyPr>
          <a:lstStyle/>
          <a:p>
            <a:pPr marL="114300" indent="0" algn="just">
              <a:buNone/>
            </a:pPr>
            <a:r>
              <a:rPr lang="it-IT" sz="2600" dirty="0" smtClean="0">
                <a:solidFill>
                  <a:srgbClr val="FFFF00"/>
                </a:solidFill>
                <a:latin typeface="+mn-lt"/>
              </a:rPr>
              <a:t>Sì ad alcune condizioni:</a:t>
            </a:r>
          </a:p>
          <a:p>
            <a:pPr algn="just"/>
            <a:r>
              <a:rPr lang="it-IT" sz="2600" dirty="0" smtClean="0">
                <a:latin typeface="+mn-lt"/>
              </a:rPr>
              <a:t>Se l’individualizzazione è temporanea e finalizzata all’acquisizione di un minimo di competenza linguistica. Nel laboratorio si può promuovere un lavoro più intenso e mirato;</a:t>
            </a:r>
          </a:p>
          <a:p>
            <a:pPr algn="just"/>
            <a:r>
              <a:rPr lang="it-IT" sz="2600" dirty="0" smtClean="0">
                <a:latin typeface="+mn-lt"/>
              </a:rPr>
              <a:t>Se finalizzato a promuovere le </a:t>
            </a:r>
            <a:r>
              <a:rPr lang="it-IT" sz="2600" dirty="0" smtClean="0">
                <a:solidFill>
                  <a:srgbClr val="FFFF00"/>
                </a:solidFill>
                <a:latin typeface="+mn-lt"/>
              </a:rPr>
              <a:t>PARI OPPORTUNITA’;</a:t>
            </a:r>
          </a:p>
          <a:p>
            <a:pPr algn="just"/>
            <a:r>
              <a:rPr lang="it-IT" sz="2600" dirty="0" smtClean="0">
                <a:latin typeface="+mn-lt"/>
              </a:rPr>
              <a:t>Se l’attività fuori dall’aula </a:t>
            </a:r>
            <a:r>
              <a:rPr lang="it-IT" sz="2600" dirty="0" smtClean="0">
                <a:solidFill>
                  <a:srgbClr val="FFFF00"/>
                </a:solidFill>
                <a:latin typeface="+mn-lt"/>
              </a:rPr>
              <a:t>E’ INTEGRATA con quella in aula</a:t>
            </a:r>
            <a:r>
              <a:rPr lang="it-IT" sz="2600" dirty="0" smtClean="0">
                <a:latin typeface="+mn-lt"/>
              </a:rPr>
              <a:t>, rispetto alla quale si pone </a:t>
            </a:r>
            <a:r>
              <a:rPr lang="it-IT" sz="2600" dirty="0" smtClean="0">
                <a:solidFill>
                  <a:srgbClr val="FFFF00"/>
                </a:solidFill>
                <a:latin typeface="+mn-lt"/>
              </a:rPr>
              <a:t>IN CONTINUITA’;</a:t>
            </a:r>
          </a:p>
          <a:p>
            <a:pPr algn="just"/>
            <a:r>
              <a:rPr lang="it-IT" sz="2600" dirty="0" smtClean="0">
                <a:latin typeface="+mn-lt"/>
              </a:rPr>
              <a:t>Se nel «fuori dalla classe» si promuovono anche attività di </a:t>
            </a:r>
            <a:r>
              <a:rPr lang="it-IT" sz="2600" dirty="0" smtClean="0">
                <a:solidFill>
                  <a:srgbClr val="FFFF00"/>
                </a:solidFill>
                <a:latin typeface="+mn-lt"/>
              </a:rPr>
              <a:t>«PEER TUTORING» IN PICCOLO GRUPPO. </a:t>
            </a:r>
          </a:p>
        </p:txBody>
      </p:sp>
    </p:spTree>
    <p:extLst>
      <p:ext uri="{BB962C8B-B14F-4D97-AF65-F5344CB8AC3E}">
        <p14:creationId xmlns:p14="http://schemas.microsoft.com/office/powerpoint/2010/main" val="2652815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0"/>
          <p:cNvSpPr txBox="1">
            <a:spLocks noGrp="1"/>
          </p:cNvSpPr>
          <p:nvPr>
            <p:ph type="title"/>
          </p:nvPr>
        </p:nvSpPr>
        <p:spPr>
          <a:xfrm>
            <a:off x="838200" y="500062"/>
            <a:ext cx="10515600" cy="1325563"/>
          </a:xfrm>
          <a:prstGeom prst="rect">
            <a:avLst/>
          </a:prstGeom>
          <a:noFill/>
          <a:ln>
            <a:noFill/>
          </a:ln>
        </p:spPr>
        <p:txBody>
          <a:bodyPr spcFirstLastPara="1" wrap="square" lIns="35700" tIns="35700" rIns="35700" bIns="35700" anchor="ctr" anchorCtr="0">
            <a:normAutofit/>
          </a:bodyPr>
          <a:lstStyle/>
          <a:p>
            <a:pPr marL="0" lvl="0" indent="0" algn="l" rtl="0">
              <a:lnSpc>
                <a:spcPct val="90000"/>
              </a:lnSpc>
              <a:spcBef>
                <a:spcPts val="0"/>
              </a:spcBef>
              <a:spcAft>
                <a:spcPts val="0"/>
              </a:spcAft>
              <a:buClr>
                <a:srgbClr val="FF2600"/>
              </a:buClr>
              <a:buSzPts val="5544"/>
              <a:buFont typeface="Verdana"/>
              <a:buNone/>
            </a:pPr>
            <a:r>
              <a:rPr lang="it-IT" sz="3600" b="1" dirty="0" smtClean="0">
                <a:solidFill>
                  <a:schemeClr val="bg1"/>
                </a:solidFill>
                <a:latin typeface="Calibri" panose="020F0502020204030204" pitchFamily="34" charset="0"/>
                <a:ea typeface="Verdana"/>
                <a:cs typeface="Calibri" panose="020F0502020204030204" pitchFamily="34" charset="0"/>
                <a:sym typeface="Verdana"/>
              </a:rPr>
              <a:t>SIN DALL’INIZIO L’INCLUSIONE è GARANTITA CON LA STRUTTURAZIONE DEL PDP specifico per questi alunni: </a:t>
            </a:r>
            <a:endParaRPr sz="3600"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236" name="Google Shape;236;p20"/>
          <p:cNvSpPr txBox="1">
            <a:spLocks noGrp="1"/>
          </p:cNvSpPr>
          <p:nvPr>
            <p:ph type="body" idx="1"/>
          </p:nvPr>
        </p:nvSpPr>
        <p:spPr>
          <a:xfrm>
            <a:off x="497504" y="2024801"/>
            <a:ext cx="8402052" cy="4351338"/>
          </a:xfrm>
          <a:prstGeom prst="rect">
            <a:avLst/>
          </a:prstGeom>
          <a:noFill/>
          <a:ln>
            <a:noFill/>
          </a:ln>
        </p:spPr>
        <p:txBody>
          <a:bodyPr spcFirstLastPara="1" wrap="square" lIns="35700" tIns="35700" rIns="35700" bIns="35700" anchor="ctr" anchorCtr="0">
            <a:normAutofit/>
          </a:bodyPr>
          <a:lstStyle/>
          <a:p>
            <a:pPr marL="271463" lvl="1" indent="0" algn="just">
              <a:lnSpc>
                <a:spcPct val="120000"/>
              </a:lnSpc>
              <a:spcBef>
                <a:spcPts val="0"/>
              </a:spcBef>
              <a:buSzPts val="1920"/>
              <a:buNone/>
            </a:pPr>
            <a:r>
              <a:rPr lang="it-IT" dirty="0">
                <a:solidFill>
                  <a:schemeClr val="tx1"/>
                </a:solidFill>
                <a:latin typeface="+mn-lt"/>
              </a:rPr>
              <a:t>Il percorso personalizzato (PDP), per gli alunni neo inseriti di recente immigrazione che hanno una conoscenza iniziale o limitata della lingua italiana, è lo strumento idoneo per aiutarli a superare le iniziali difficoltà linguistiche</a:t>
            </a:r>
            <a:r>
              <a:rPr lang="it-IT" dirty="0" smtClean="0">
                <a:solidFill>
                  <a:schemeClr val="tx1"/>
                </a:solidFill>
                <a:latin typeface="+mn-lt"/>
              </a:rPr>
              <a:t>.</a:t>
            </a:r>
          </a:p>
          <a:p>
            <a:pPr marL="271463" lvl="1" indent="0" algn="just">
              <a:lnSpc>
                <a:spcPct val="120000"/>
              </a:lnSpc>
              <a:spcBef>
                <a:spcPts val="0"/>
              </a:spcBef>
              <a:buSzPts val="1920"/>
              <a:buNone/>
            </a:pPr>
            <a:endParaRPr lang="it-IT" dirty="0">
              <a:solidFill>
                <a:schemeClr val="tx1"/>
              </a:solidFill>
              <a:latin typeface="+mn-lt"/>
              <a:ea typeface="Verdana"/>
              <a:cs typeface="Verdana"/>
              <a:sym typeface="Verdana"/>
            </a:endParaRPr>
          </a:p>
          <a:p>
            <a:pPr marL="271463" lvl="1" indent="0" algn="just">
              <a:lnSpc>
                <a:spcPct val="120000"/>
              </a:lnSpc>
              <a:spcBef>
                <a:spcPts val="0"/>
              </a:spcBef>
              <a:buSzPts val="1920"/>
              <a:buNone/>
            </a:pPr>
            <a:r>
              <a:rPr lang="it-IT" dirty="0" smtClean="0">
                <a:solidFill>
                  <a:schemeClr val="tx1"/>
                </a:solidFill>
                <a:latin typeface="+mn-lt"/>
                <a:ea typeface="Verdana"/>
                <a:cs typeface="Verdana"/>
                <a:sym typeface="Verdana"/>
              </a:rPr>
              <a:t>Non viene formalizzato, in questo caso, in seguito ad una diagnosi, ma si basa sulla constatazione dello SVANTAGGIO LINGUISTICO che spesso si trasforma anche in SOCIO-CULTURALE</a:t>
            </a:r>
            <a:r>
              <a:rPr lang="it-IT" sz="2250" dirty="0" smtClean="0">
                <a:latin typeface="Verdana"/>
                <a:ea typeface="Verdana"/>
                <a:cs typeface="Verdana"/>
                <a:sym typeface="Verdana"/>
              </a:rPr>
              <a:t>.</a:t>
            </a:r>
            <a:endParaRPr sz="2250" dirty="0">
              <a:latin typeface="Verdana"/>
              <a:ea typeface="Verdana"/>
              <a:cs typeface="Verdana"/>
              <a:sym typeface="Verdana"/>
            </a:endParaRPr>
          </a:p>
        </p:txBody>
      </p:sp>
      <p:pic>
        <p:nvPicPr>
          <p:cNvPr id="5122" name="Picture 2" descr="https://www.anastasis.it/wp-content/uploads/2018/10/PDP-1080x675.jpg"/>
          <p:cNvPicPr>
            <a:picLocks noChangeAspect="1" noChangeArrowheads="1"/>
          </p:cNvPicPr>
          <p:nvPr/>
        </p:nvPicPr>
        <p:blipFill rotWithShape="1">
          <a:blip r:embed="rId3">
            <a:extLst>
              <a:ext uri="{28A0092B-C50C-407E-A947-70E740481C1C}">
                <a14:useLocalDpi xmlns:a14="http://schemas.microsoft.com/office/drawing/2010/main" val="0"/>
              </a:ext>
            </a:extLst>
          </a:blip>
          <a:srcRect l="23394" r="25121" b="3278"/>
          <a:stretch/>
        </p:blipFill>
        <p:spPr bwMode="auto">
          <a:xfrm>
            <a:off x="9376054" y="2489931"/>
            <a:ext cx="2574405" cy="3022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1"/>
          <p:cNvSpPr txBox="1">
            <a:spLocks noGrp="1"/>
          </p:cNvSpPr>
          <p:nvPr>
            <p:ph type="title"/>
          </p:nvPr>
        </p:nvSpPr>
        <p:spPr>
          <a:xfrm>
            <a:off x="868064" y="416457"/>
            <a:ext cx="5976356" cy="7514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Verdana"/>
              <a:buNone/>
            </a:pPr>
            <a:r>
              <a:rPr lang="it-IT" sz="4000" b="1" dirty="0" smtClean="0">
                <a:solidFill>
                  <a:schemeClr val="bg1"/>
                </a:solidFill>
                <a:latin typeface="Calibri" panose="020F0502020204030204" pitchFamily="34" charset="0"/>
                <a:ea typeface="Verdana"/>
                <a:cs typeface="Calibri" panose="020F0502020204030204" pitchFamily="34" charset="0"/>
                <a:sym typeface="Verdana"/>
              </a:rPr>
              <a:t>PDP ALUNNI STRANIERI</a:t>
            </a:r>
            <a:endParaRPr dirty="0"/>
          </a:p>
        </p:txBody>
      </p:sp>
      <p:sp>
        <p:nvSpPr>
          <p:cNvPr id="242" name="Google Shape;242;p21"/>
          <p:cNvSpPr txBox="1">
            <a:spLocks noGrp="1"/>
          </p:cNvSpPr>
          <p:nvPr>
            <p:ph type="body" idx="1"/>
          </p:nvPr>
        </p:nvSpPr>
        <p:spPr>
          <a:xfrm>
            <a:off x="4300395" y="1637319"/>
            <a:ext cx="7125612" cy="444661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2400"/>
              <a:buNone/>
            </a:pPr>
            <a:r>
              <a:rPr lang="it-IT" sz="3000" dirty="0" smtClean="0">
                <a:latin typeface="+mn-lt"/>
              </a:rPr>
              <a:t>Viene redatto dal CONSIGLIO DI CLASSE, dopo un periodo di attenta osservazione.</a:t>
            </a:r>
          </a:p>
          <a:p>
            <a:pPr marL="0" lvl="0" indent="0" rtl="0">
              <a:lnSpc>
                <a:spcPct val="90000"/>
              </a:lnSpc>
              <a:spcBef>
                <a:spcPts val="0"/>
              </a:spcBef>
              <a:spcAft>
                <a:spcPts val="0"/>
              </a:spcAft>
              <a:buClr>
                <a:schemeClr val="lt1"/>
              </a:buClr>
              <a:buSzPts val="2400"/>
              <a:buNone/>
            </a:pPr>
            <a:r>
              <a:rPr lang="it-IT" sz="3000" dirty="0" smtClean="0">
                <a:solidFill>
                  <a:srgbClr val="FFFF00"/>
                </a:solidFill>
                <a:latin typeface="+mn-lt"/>
              </a:rPr>
              <a:t>Può</a:t>
            </a:r>
            <a:r>
              <a:rPr lang="it-IT" sz="3000" dirty="0" smtClean="0">
                <a:latin typeface="+mn-lt"/>
              </a:rPr>
              <a:t> essere rivisto e corretto.</a:t>
            </a:r>
          </a:p>
          <a:p>
            <a:pPr marL="0" lvl="0" indent="0" rtl="0">
              <a:lnSpc>
                <a:spcPct val="90000"/>
              </a:lnSpc>
              <a:spcBef>
                <a:spcPts val="0"/>
              </a:spcBef>
              <a:spcAft>
                <a:spcPts val="0"/>
              </a:spcAft>
              <a:buClr>
                <a:schemeClr val="lt1"/>
              </a:buClr>
              <a:buSzPts val="2400"/>
              <a:buNone/>
            </a:pPr>
            <a:endParaRPr lang="it-IT" sz="3000" dirty="0" smtClean="0">
              <a:latin typeface="+mn-lt"/>
            </a:endParaRPr>
          </a:p>
          <a:p>
            <a:pPr marL="0" lvl="0" indent="0" rtl="0">
              <a:lnSpc>
                <a:spcPct val="90000"/>
              </a:lnSpc>
              <a:spcBef>
                <a:spcPts val="0"/>
              </a:spcBef>
              <a:spcAft>
                <a:spcPts val="0"/>
              </a:spcAft>
              <a:buClr>
                <a:schemeClr val="lt1"/>
              </a:buClr>
              <a:buSzPts val="2400"/>
              <a:buNone/>
            </a:pPr>
            <a:r>
              <a:rPr lang="it-IT" sz="3000" dirty="0" smtClean="0">
                <a:latin typeface="+mn-lt"/>
              </a:rPr>
              <a:t>IMPORTANTE: </a:t>
            </a:r>
            <a:r>
              <a:rPr lang="it-IT" sz="3000" dirty="0" smtClean="0">
                <a:solidFill>
                  <a:srgbClr val="FFFF00"/>
                </a:solidFill>
                <a:latin typeface="+mn-lt"/>
              </a:rPr>
              <a:t>deve </a:t>
            </a:r>
            <a:r>
              <a:rPr lang="it-IT" sz="3000" dirty="0" smtClean="0">
                <a:latin typeface="+mn-lt"/>
              </a:rPr>
              <a:t>essere aggiornato periodicamente, a fronte dei progressi o delle mancate evoluzioni. </a:t>
            </a:r>
          </a:p>
          <a:p>
            <a:pPr marL="0" lvl="0" indent="0" rtl="0">
              <a:lnSpc>
                <a:spcPct val="90000"/>
              </a:lnSpc>
              <a:spcBef>
                <a:spcPts val="0"/>
              </a:spcBef>
              <a:spcAft>
                <a:spcPts val="0"/>
              </a:spcAft>
              <a:buClr>
                <a:schemeClr val="lt1"/>
              </a:buClr>
              <a:buSzPts val="2400"/>
              <a:buNone/>
            </a:pPr>
            <a:r>
              <a:rPr lang="it-IT" sz="3000" dirty="0" smtClean="0">
                <a:latin typeface="+mn-lt"/>
              </a:rPr>
              <a:t>Non è un documento statico, cristallizzato una volta per tutte.</a:t>
            </a:r>
            <a:endParaRPr lang="it-IT" sz="3000" dirty="0">
              <a:latin typeface="+mn-lt"/>
            </a:endParaRPr>
          </a:p>
        </p:txBody>
      </p:sp>
      <p:pic>
        <p:nvPicPr>
          <p:cNvPr id="6146" name="Picture 2" descr="https://1.bp.blogspot.com/-pyPqOWFbZRw/X8UT1752exI/AAAAAAAAiKU/lI6tPWY1QP0nnPa7e__513zgkbVhXzyaQCLcBGAsYHQ/w1200-h630-p-k-no-nu/studenti-stranieri.jpg"/>
          <p:cNvPicPr>
            <a:picLocks noChangeAspect="1" noChangeArrowheads="1"/>
          </p:cNvPicPr>
          <p:nvPr/>
        </p:nvPicPr>
        <p:blipFill rotWithShape="1">
          <a:blip r:embed="rId3">
            <a:extLst>
              <a:ext uri="{28A0092B-C50C-407E-A947-70E740481C1C}">
                <a14:useLocalDpi xmlns:a14="http://schemas.microsoft.com/office/drawing/2010/main" val="0"/>
              </a:ext>
            </a:extLst>
          </a:blip>
          <a:srcRect l="38117"/>
          <a:stretch/>
        </p:blipFill>
        <p:spPr bwMode="auto">
          <a:xfrm>
            <a:off x="868064" y="2370650"/>
            <a:ext cx="2907958" cy="2690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txBox="1">
            <a:spLocks noGrp="1"/>
          </p:cNvSpPr>
          <p:nvPr>
            <p:ph type="title"/>
          </p:nvPr>
        </p:nvSpPr>
        <p:spPr>
          <a:xfrm>
            <a:off x="2286954" y="111078"/>
            <a:ext cx="7300666" cy="1325563"/>
          </a:xfrm>
          <a:prstGeom prst="rect">
            <a:avLst/>
          </a:prstGeom>
          <a:noFill/>
          <a:ln>
            <a:noFill/>
          </a:ln>
        </p:spPr>
        <p:txBody>
          <a:bodyPr spcFirstLastPara="1" wrap="square" lIns="35700" tIns="35700" rIns="35700" bIns="35700" anchor="ctr" anchorCtr="0">
            <a:normAutofit/>
          </a:bodyPr>
          <a:lstStyle/>
          <a:p>
            <a:pPr marL="0" lvl="0" indent="0" rtl="0">
              <a:lnSpc>
                <a:spcPct val="90000"/>
              </a:lnSpc>
              <a:spcBef>
                <a:spcPts val="0"/>
              </a:spcBef>
              <a:spcAft>
                <a:spcPts val="0"/>
              </a:spcAft>
              <a:buClr>
                <a:srgbClr val="FF2600"/>
              </a:buClr>
              <a:buSzPts val="6300"/>
              <a:buFont typeface="Calibri"/>
              <a:buNone/>
            </a:pPr>
            <a:r>
              <a:rPr lang="it-IT" sz="3600" b="1" dirty="0" smtClean="0">
                <a:latin typeface="Calibri" panose="020F0502020204030204" pitchFamily="34" charset="0"/>
                <a:ea typeface="Verdana"/>
                <a:cs typeface="Calibri" panose="020F0502020204030204" pitchFamily="34" charset="0"/>
                <a:sym typeface="Verdana"/>
              </a:rPr>
              <a:t>GLI INDICATORI DI QUALITA’ DEL PDP</a:t>
            </a:r>
            <a:endParaRPr sz="3600" b="1" dirty="0">
              <a:latin typeface="Calibri" panose="020F0502020204030204" pitchFamily="34" charset="0"/>
              <a:ea typeface="Verdana"/>
              <a:cs typeface="Calibri" panose="020F0502020204030204" pitchFamily="34" charset="0"/>
              <a:sym typeface="Verdana"/>
            </a:endParaRPr>
          </a:p>
        </p:txBody>
      </p:sp>
      <p:sp>
        <p:nvSpPr>
          <p:cNvPr id="285" name="Google Shape;285;p28"/>
          <p:cNvSpPr txBox="1">
            <a:spLocks noGrp="1"/>
          </p:cNvSpPr>
          <p:nvPr>
            <p:ph type="body" idx="1"/>
          </p:nvPr>
        </p:nvSpPr>
        <p:spPr>
          <a:xfrm rot="21270717">
            <a:off x="1294740" y="5208434"/>
            <a:ext cx="4355439" cy="1072896"/>
          </a:xfrm>
          <a:prstGeom prst="rect">
            <a:avLst/>
          </a:prstGeom>
          <a:noFill/>
          <a:ln>
            <a:noFill/>
          </a:ln>
        </p:spPr>
        <p:txBody>
          <a:bodyPr spcFirstLastPara="1" wrap="square" lIns="35700" tIns="35700" rIns="35700" bIns="35700" anchor="ctr" anchorCtr="0">
            <a:normAutofit/>
          </a:bodyPr>
          <a:lstStyle/>
          <a:p>
            <a:r>
              <a:rPr lang="it-IT" sz="2400" dirty="0" smtClean="0">
                <a:solidFill>
                  <a:schemeClr val="tx1"/>
                </a:solidFill>
                <a:latin typeface="+mn-lt"/>
              </a:rPr>
              <a:t>la </a:t>
            </a:r>
            <a:r>
              <a:rPr lang="it-IT" sz="2400" dirty="0">
                <a:solidFill>
                  <a:schemeClr val="tx1"/>
                </a:solidFill>
                <a:latin typeface="+mn-lt"/>
              </a:rPr>
              <a:t>flessibilità </a:t>
            </a:r>
            <a:r>
              <a:rPr lang="it-IT" sz="2400" dirty="0" smtClean="0">
                <a:solidFill>
                  <a:schemeClr val="tx1"/>
                </a:solidFill>
                <a:latin typeface="+mn-lt"/>
              </a:rPr>
              <a:t>organizzativa</a:t>
            </a:r>
            <a:endParaRPr lang="it-IT" sz="2400" dirty="0">
              <a:solidFill>
                <a:schemeClr val="tx1"/>
              </a:solidFill>
              <a:latin typeface="+mn-lt"/>
            </a:endParaRPr>
          </a:p>
          <a:p>
            <a:r>
              <a:rPr lang="it-IT" sz="2400" dirty="0">
                <a:solidFill>
                  <a:schemeClr val="tx1"/>
                </a:solidFill>
                <a:latin typeface="+mn-lt"/>
              </a:rPr>
              <a:t>l</a:t>
            </a:r>
            <a:r>
              <a:rPr lang="it-IT" sz="2400" dirty="0" smtClean="0">
                <a:solidFill>
                  <a:schemeClr val="tx1"/>
                </a:solidFill>
                <a:latin typeface="+mn-lt"/>
              </a:rPr>
              <a:t>a temporaneità</a:t>
            </a:r>
            <a:endParaRPr lang="it-IT" sz="2400" dirty="0">
              <a:solidFill>
                <a:schemeClr val="tx1"/>
              </a:solidFill>
              <a:latin typeface="+mn-lt"/>
            </a:endParaRPr>
          </a:p>
        </p:txBody>
      </p:sp>
      <p:sp>
        <p:nvSpPr>
          <p:cNvPr id="5" name="Google Shape;285;p28"/>
          <p:cNvSpPr txBox="1">
            <a:spLocks/>
          </p:cNvSpPr>
          <p:nvPr/>
        </p:nvSpPr>
        <p:spPr>
          <a:xfrm rot="446767">
            <a:off x="4679284" y="3132966"/>
            <a:ext cx="7562829" cy="2184027"/>
          </a:xfrm>
          <a:prstGeom prst="rect">
            <a:avLst/>
          </a:prstGeom>
          <a:noFill/>
          <a:ln>
            <a:noFill/>
          </a:ln>
        </p:spPr>
        <p:txBody>
          <a:bodyPr spcFirstLastPara="1" wrap="square" lIns="35700" tIns="35700" rIns="35700" bIns="35700" anchor="ctr"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r>
              <a:rPr lang="it-IT" sz="2400" dirty="0" smtClean="0">
                <a:latin typeface="+mn-lt"/>
              </a:rPr>
              <a:t>l’attivazione di percorsi interculturali</a:t>
            </a:r>
          </a:p>
          <a:p>
            <a:r>
              <a:rPr lang="it-IT" sz="2400" dirty="0" smtClean="0">
                <a:latin typeface="+mn-lt"/>
              </a:rPr>
              <a:t>la condivisione delle scelte educative</a:t>
            </a:r>
          </a:p>
          <a:p>
            <a:r>
              <a:rPr lang="it-IT" sz="2400" dirty="0" smtClean="0">
                <a:latin typeface="+mn-lt"/>
              </a:rPr>
              <a:t>la collaborazione di tutto il personale, docente, amministrativo ed ausiliario, alla gestione dei problemi della scuola</a:t>
            </a:r>
          </a:p>
        </p:txBody>
      </p:sp>
      <p:sp>
        <p:nvSpPr>
          <p:cNvPr id="6" name="Google Shape;285;p28"/>
          <p:cNvSpPr txBox="1">
            <a:spLocks/>
          </p:cNvSpPr>
          <p:nvPr/>
        </p:nvSpPr>
        <p:spPr>
          <a:xfrm rot="21379926">
            <a:off x="1425549" y="1319946"/>
            <a:ext cx="8376539" cy="1120991"/>
          </a:xfrm>
          <a:prstGeom prst="rect">
            <a:avLst/>
          </a:prstGeom>
          <a:noFill/>
          <a:ln>
            <a:noFill/>
          </a:ln>
        </p:spPr>
        <p:txBody>
          <a:bodyPr spcFirstLastPara="1" wrap="square" lIns="35700" tIns="35700" rIns="35700" bIns="35700" anchor="ctr"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r>
              <a:rPr lang="it-IT" sz="2400" dirty="0" smtClean="0">
                <a:solidFill>
                  <a:schemeClr val="tx1"/>
                </a:solidFill>
                <a:latin typeface="+mn-lt"/>
              </a:rPr>
              <a:t>l’attenzione alla “diversità”</a:t>
            </a:r>
          </a:p>
          <a:p>
            <a:r>
              <a:rPr lang="it-IT" sz="2400" dirty="0" smtClean="0">
                <a:solidFill>
                  <a:schemeClr val="tx1"/>
                </a:solidFill>
                <a:latin typeface="+mn-lt"/>
              </a:rPr>
              <a:t>l’attenzione al tema della continuità, come elemento fondante del nuovo assetto</a:t>
            </a:r>
          </a:p>
        </p:txBody>
      </p:sp>
      <p:pic>
        <p:nvPicPr>
          <p:cNvPr id="4098" name="Picture 2" descr="Quality Assurance: Indicatori di qualità e verificare la copertura dei test  | Informatica e Ingegneria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903" y="2921167"/>
            <a:ext cx="3009329" cy="2081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9"/>
          <p:cNvSpPr txBox="1">
            <a:spLocks noGrp="1"/>
          </p:cNvSpPr>
          <p:nvPr>
            <p:ph type="title"/>
          </p:nvPr>
        </p:nvSpPr>
        <p:spPr>
          <a:xfrm>
            <a:off x="883467" y="872117"/>
            <a:ext cx="4774948" cy="2477663"/>
          </a:xfrm>
          <a:prstGeom prst="rect">
            <a:avLst/>
          </a:prstGeom>
          <a:noFill/>
          <a:ln>
            <a:noFill/>
          </a:ln>
        </p:spPr>
        <p:txBody>
          <a:bodyPr spcFirstLastPara="1" wrap="square" lIns="35700" tIns="35700" rIns="35700" bIns="35700" anchor="ctr" anchorCtr="0">
            <a:normAutofit/>
          </a:bodyPr>
          <a:lstStyle/>
          <a:p>
            <a:pPr marL="0" lvl="0" indent="0" algn="ctr" rtl="0">
              <a:lnSpc>
                <a:spcPct val="90000"/>
              </a:lnSpc>
              <a:spcBef>
                <a:spcPts val="0"/>
              </a:spcBef>
              <a:spcAft>
                <a:spcPts val="0"/>
              </a:spcAft>
              <a:buClr>
                <a:srgbClr val="FF2600"/>
              </a:buClr>
              <a:buSzPts val="5166"/>
              <a:buFont typeface="Verdana"/>
              <a:buNone/>
            </a:pPr>
            <a:r>
              <a:rPr lang="it-IT" sz="4800" b="1" dirty="0" smtClean="0">
                <a:solidFill>
                  <a:schemeClr val="bg1"/>
                </a:solidFill>
                <a:latin typeface="Calibri" panose="020F0502020204030204" pitchFamily="34" charset="0"/>
                <a:ea typeface="Verdana"/>
                <a:cs typeface="Calibri" panose="020F0502020204030204" pitchFamily="34" charset="0"/>
                <a:sym typeface="Verdana"/>
              </a:rPr>
              <a:t>LABORATORIO </a:t>
            </a:r>
            <a:br>
              <a:rPr lang="it-IT" sz="4800" b="1" dirty="0" smtClean="0">
                <a:solidFill>
                  <a:schemeClr val="bg1"/>
                </a:solidFill>
                <a:latin typeface="Calibri" panose="020F0502020204030204" pitchFamily="34" charset="0"/>
                <a:ea typeface="Verdana"/>
                <a:cs typeface="Calibri" panose="020F0502020204030204" pitchFamily="34" charset="0"/>
                <a:sym typeface="Verdana"/>
              </a:rPr>
            </a:br>
            <a:r>
              <a:rPr lang="it-IT" sz="4800" b="1" dirty="0" smtClean="0">
                <a:solidFill>
                  <a:schemeClr val="bg1"/>
                </a:solidFill>
                <a:latin typeface="Calibri" panose="020F0502020204030204" pitchFamily="34" charset="0"/>
                <a:ea typeface="Verdana"/>
                <a:cs typeface="Calibri" panose="020F0502020204030204" pitchFamily="34" charset="0"/>
                <a:sym typeface="Verdana"/>
              </a:rPr>
              <a:t>SUL PDP</a:t>
            </a:r>
            <a:endParaRPr sz="4800" b="1" dirty="0">
              <a:solidFill>
                <a:schemeClr val="bg1"/>
              </a:solidFill>
              <a:latin typeface="Calibri" panose="020F0502020204030204" pitchFamily="34" charset="0"/>
              <a:ea typeface="Verdana"/>
              <a:cs typeface="Calibri" panose="020F0502020204030204" pitchFamily="34" charset="0"/>
              <a:sym typeface="Verdana"/>
            </a:endParaRPr>
          </a:p>
        </p:txBody>
      </p:sp>
      <p:pic>
        <p:nvPicPr>
          <p:cNvPr id="1026" name="Picture 2" descr="Tre fasi per compilare il P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587" y="778581"/>
            <a:ext cx="5069500" cy="266473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47701" y="3733800"/>
            <a:ext cx="10213248" cy="2031325"/>
          </a:xfrm>
          <a:prstGeom prst="rect">
            <a:avLst/>
          </a:prstGeom>
          <a:solidFill>
            <a:schemeClr val="bg1"/>
          </a:solidFill>
        </p:spPr>
        <p:txBody>
          <a:bodyPr wrap="square" rtlCol="0">
            <a:spAutoFit/>
          </a:bodyPr>
          <a:lstStyle/>
          <a:p>
            <a:r>
              <a:rPr lang="it-IT" dirty="0">
                <a:hlinkClick r:id="rId4"/>
              </a:rPr>
              <a:t>https://docs.google.com/document/d/16APF4YzYrTNS7__</a:t>
            </a:r>
            <a:r>
              <a:rPr lang="it-IT" dirty="0" smtClean="0">
                <a:hlinkClick r:id="rId4"/>
              </a:rPr>
              <a:t>Xi3NjEQu1hvs_K20G/edit?usp=sharing&amp;ouid=117606379497406765354&amp;rtpof=true&amp;sd=true</a:t>
            </a:r>
            <a:endParaRPr lang="it-IT" dirty="0" smtClean="0"/>
          </a:p>
          <a:p>
            <a:endParaRPr lang="it-IT" dirty="0"/>
          </a:p>
          <a:p>
            <a:endParaRPr lang="it-IT" dirty="0" smtClean="0"/>
          </a:p>
          <a:p>
            <a:endParaRPr lang="it-IT" dirty="0"/>
          </a:p>
          <a:p>
            <a:endParaRPr lang="it-IT" dirty="0" smtClean="0"/>
          </a:p>
          <a:p>
            <a:r>
              <a:rPr lang="it-IT" dirty="0">
                <a:hlinkClick r:id="rId5"/>
              </a:rPr>
              <a:t>https://</a:t>
            </a:r>
            <a:r>
              <a:rPr lang="it-IT" dirty="0" smtClean="0">
                <a:hlinkClick r:id="rId5"/>
              </a:rPr>
              <a:t>docs.google.com/document/d/1Q5MSZBPltNbfZRGJd99Aka1pBH9Iu81Q/edit</a:t>
            </a:r>
            <a:endParaRPr lang="it-IT" dirty="0" smtClean="0"/>
          </a:p>
          <a:p>
            <a:endParaRPr lang="it-IT" dirty="0"/>
          </a:p>
          <a:p>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7512" y="365125"/>
            <a:ext cx="10686288" cy="1325563"/>
          </a:xfrm>
        </p:spPr>
        <p:txBody>
          <a:bodyPr/>
          <a:lstStyle/>
          <a:p>
            <a:r>
              <a:rPr lang="it-IT" b="1" dirty="0" smtClean="0"/>
              <a:t>LA VALUTAZIONE DELL’ALUNNO STRANIERO: principi generali.</a:t>
            </a:r>
            <a:endParaRPr lang="it-IT" b="1" dirty="0"/>
          </a:p>
        </p:txBody>
      </p:sp>
      <p:pic>
        <p:nvPicPr>
          <p:cNvPr id="3078" name="Picture 6" descr="Cosa sono e differenza tra valutazione formativa e somm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8111" y="2233896"/>
            <a:ext cx="5788844" cy="3777605"/>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667512" y="2195072"/>
            <a:ext cx="5108599" cy="3816429"/>
          </a:xfrm>
          <a:prstGeom prst="rect">
            <a:avLst/>
          </a:prstGeom>
          <a:noFill/>
        </p:spPr>
        <p:txBody>
          <a:bodyPr wrap="square" rtlCol="0">
            <a:spAutoFit/>
          </a:bodyPr>
          <a:lstStyle/>
          <a:p>
            <a:r>
              <a:rPr lang="it-IT" sz="2200" dirty="0" smtClean="0"/>
              <a:t>Deve essere </a:t>
            </a:r>
            <a:r>
              <a:rPr lang="it-IT" sz="2200" dirty="0" smtClean="0">
                <a:solidFill>
                  <a:srgbClr val="FFC000"/>
                </a:solidFill>
              </a:rPr>
              <a:t>FORMATIVA</a:t>
            </a:r>
            <a:r>
              <a:rPr lang="it-IT" sz="2200" dirty="0" smtClean="0"/>
              <a:t> </a:t>
            </a:r>
            <a:r>
              <a:rPr lang="it-IT" sz="2200" dirty="0"/>
              <a:t>cioè deve essere pensata nel contesto del percorso delineato dal protocollo di Accoglienza in uso </a:t>
            </a:r>
            <a:r>
              <a:rPr lang="it-IT" sz="2200" dirty="0" smtClean="0"/>
              <a:t>nell’istituzione scolastica. </a:t>
            </a:r>
          </a:p>
          <a:p>
            <a:endParaRPr lang="it-IT" sz="2200" dirty="0"/>
          </a:p>
          <a:p>
            <a:r>
              <a:rPr lang="it-IT" sz="2200" dirty="0" smtClean="0"/>
              <a:t>Essa </a:t>
            </a:r>
            <a:r>
              <a:rPr lang="it-IT" sz="2200" dirty="0"/>
              <a:t>deve avere un carattere eminentemente formativo e orientativo finalizzato alla promozione della persona nell’interezza della sua storia e del suo progetto di vita.</a:t>
            </a:r>
          </a:p>
        </p:txBody>
      </p:sp>
    </p:spTree>
    <p:extLst>
      <p:ext uri="{BB962C8B-B14F-4D97-AF65-F5344CB8AC3E}">
        <p14:creationId xmlns:p14="http://schemas.microsoft.com/office/powerpoint/2010/main" val="186472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ancora sulla VALUTAZIONE FORMATIVA:</a:t>
            </a:r>
            <a:endParaRPr lang="it-IT" b="1" dirty="0"/>
          </a:p>
        </p:txBody>
      </p:sp>
      <p:sp>
        <p:nvSpPr>
          <p:cNvPr id="3" name="Segnaposto testo 2"/>
          <p:cNvSpPr>
            <a:spLocks noGrp="1"/>
          </p:cNvSpPr>
          <p:nvPr>
            <p:ph type="body" idx="1"/>
          </p:nvPr>
        </p:nvSpPr>
        <p:spPr>
          <a:xfrm>
            <a:off x="838200" y="1590235"/>
            <a:ext cx="10315669" cy="2610573"/>
          </a:xfrm>
        </p:spPr>
        <p:txBody>
          <a:bodyPr>
            <a:noAutofit/>
          </a:bodyPr>
          <a:lstStyle/>
          <a:p>
            <a:pPr>
              <a:lnSpc>
                <a:spcPct val="130000"/>
              </a:lnSpc>
              <a:spcBef>
                <a:spcPts val="0"/>
              </a:spcBef>
            </a:pPr>
            <a:r>
              <a:rPr lang="it-IT" sz="2400" dirty="0" smtClean="0">
                <a:latin typeface="+mn-lt"/>
              </a:rPr>
              <a:t>La VALUTAZIONE deve considerare e misurare i progressi formativi tenendo conto della situazione di partenza, della motivazione, dell'impegno e, soprattutto, delle potenzialità di apprendimento dimostrate.</a:t>
            </a:r>
          </a:p>
          <a:p>
            <a:pPr marL="114300" indent="0">
              <a:lnSpc>
                <a:spcPct val="130000"/>
              </a:lnSpc>
              <a:spcBef>
                <a:spcPts val="0"/>
              </a:spcBef>
              <a:buNone/>
            </a:pPr>
            <a:endParaRPr lang="it-IT" sz="2400" dirty="0" smtClean="0">
              <a:latin typeface="+mn-lt"/>
            </a:endParaRPr>
          </a:p>
          <a:p>
            <a:pPr>
              <a:lnSpc>
                <a:spcPct val="130000"/>
              </a:lnSpc>
              <a:spcBef>
                <a:spcPts val="0"/>
              </a:spcBef>
            </a:pPr>
            <a:r>
              <a:rPr lang="it-IT" sz="2400" dirty="0" smtClean="0">
                <a:solidFill>
                  <a:srgbClr val="FFFF00"/>
                </a:solidFill>
                <a:latin typeface="+mn-lt"/>
              </a:rPr>
              <a:t>ELEMENTI DI VALUTAZIONE: </a:t>
            </a:r>
            <a:endParaRPr lang="it-IT" sz="2400" dirty="0">
              <a:latin typeface="+mn-lt"/>
            </a:endParaRPr>
          </a:p>
        </p:txBody>
      </p:sp>
      <p:sp>
        <p:nvSpPr>
          <p:cNvPr id="4" name="Rettangolo 3"/>
          <p:cNvSpPr/>
          <p:nvPr/>
        </p:nvSpPr>
        <p:spPr>
          <a:xfrm>
            <a:off x="534924" y="4638264"/>
            <a:ext cx="2185416" cy="157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IL PERCORSO SCOLASTICO PREGRESSO </a:t>
            </a:r>
          </a:p>
          <a:p>
            <a:pPr algn="ctr"/>
            <a:r>
              <a:rPr lang="it-IT" dirty="0" smtClean="0"/>
              <a:t>(casi di non alfabetizzazione) </a:t>
            </a:r>
            <a:endParaRPr lang="it-IT" dirty="0"/>
          </a:p>
        </p:txBody>
      </p:sp>
      <p:sp>
        <p:nvSpPr>
          <p:cNvPr id="5" name="Rettangolo 4"/>
          <p:cNvSpPr/>
          <p:nvPr/>
        </p:nvSpPr>
        <p:spPr>
          <a:xfrm>
            <a:off x="2865120" y="4638264"/>
            <a:ext cx="1792224" cy="1572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REGOLARITA’ NELLA FREQUENZA</a:t>
            </a:r>
            <a:endParaRPr lang="it-IT" dirty="0"/>
          </a:p>
        </p:txBody>
      </p:sp>
      <p:sp>
        <p:nvSpPr>
          <p:cNvPr id="6" name="Rettangolo 5"/>
          <p:cNvSpPr/>
          <p:nvPr/>
        </p:nvSpPr>
        <p:spPr>
          <a:xfrm>
            <a:off x="4802124" y="4618281"/>
            <a:ext cx="1972056" cy="1569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LA MOTIVAZIONE AD APPRENDERE</a:t>
            </a:r>
            <a:endParaRPr lang="it-IT" dirty="0"/>
          </a:p>
        </p:txBody>
      </p:sp>
      <p:sp>
        <p:nvSpPr>
          <p:cNvPr id="7" name="Rettangolo 6"/>
          <p:cNvSpPr/>
          <p:nvPr/>
        </p:nvSpPr>
        <p:spPr>
          <a:xfrm>
            <a:off x="6918960" y="4601885"/>
            <a:ext cx="2206933" cy="157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L’IMPEGNO E LA PARTECIPAZIONE A TUTTE LE OPPORTUNITA’ FORMATIVE DELLA SCUOLA </a:t>
            </a:r>
            <a:endParaRPr lang="it-IT" dirty="0"/>
          </a:p>
        </p:txBody>
      </p:sp>
      <p:sp>
        <p:nvSpPr>
          <p:cNvPr id="8" name="Rettangolo 7"/>
          <p:cNvSpPr/>
          <p:nvPr/>
        </p:nvSpPr>
        <p:spPr>
          <a:xfrm>
            <a:off x="9270673" y="4581902"/>
            <a:ext cx="2404344" cy="1575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 PROGRESSI NELLE 4 abilità linguistiche del QCER: ASCOLTARE, PARLARE, LEGGERE E SCRIVERE</a:t>
            </a:r>
            <a:endParaRPr lang="it-IT" dirty="0"/>
          </a:p>
        </p:txBody>
      </p:sp>
    </p:spTree>
    <p:extLst>
      <p:ext uri="{BB962C8B-B14F-4D97-AF65-F5344CB8AC3E}">
        <p14:creationId xmlns:p14="http://schemas.microsoft.com/office/powerpoint/2010/main" val="3918507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656740" y="280838"/>
            <a:ext cx="10838898" cy="12161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4B081"/>
              </a:buClr>
              <a:buSzPts val="3600"/>
              <a:buFont typeface="Verdana"/>
              <a:buNone/>
            </a:pPr>
            <a:r>
              <a:rPr lang="it-IT" sz="3600" b="1" dirty="0" smtClean="0">
                <a:solidFill>
                  <a:schemeClr val="bg1"/>
                </a:solidFill>
                <a:latin typeface="Calibri" panose="020F0502020204030204" pitchFamily="34" charset="0"/>
                <a:ea typeface="Verdana"/>
                <a:cs typeface="Calibri" panose="020F0502020204030204" pitchFamily="34" charset="0"/>
                <a:sym typeface="Verdana"/>
              </a:rPr>
              <a:t>INCLUSIONE SOCIALE A SCUOLA: DI COSA PARLIAMO?</a:t>
            </a:r>
            <a:endParaRPr sz="3600"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2" name="CasellaDiTesto 1"/>
          <p:cNvSpPr txBox="1"/>
          <p:nvPr/>
        </p:nvSpPr>
        <p:spPr>
          <a:xfrm>
            <a:off x="722377" y="1496990"/>
            <a:ext cx="10707624" cy="5016758"/>
          </a:xfrm>
          <a:prstGeom prst="rect">
            <a:avLst/>
          </a:prstGeom>
          <a:noFill/>
        </p:spPr>
        <p:txBody>
          <a:bodyPr wrap="square" rtlCol="0">
            <a:spAutoFit/>
          </a:bodyPr>
          <a:lstStyle/>
          <a:p>
            <a:r>
              <a:rPr lang="it-IT" sz="2000" dirty="0"/>
              <a:t>L’inclusione scolastica</a:t>
            </a:r>
            <a:r>
              <a:rPr lang="it-IT" sz="2000" dirty="0" smtClean="0"/>
              <a:t>:</a:t>
            </a:r>
          </a:p>
          <a:p>
            <a:endParaRPr lang="it-IT" sz="2000" dirty="0"/>
          </a:p>
          <a:p>
            <a:pPr marL="342900" indent="-342900">
              <a:buAutoNum type="alphaLcParenR"/>
            </a:pPr>
            <a:r>
              <a:rPr lang="it-IT" sz="2000" dirty="0" smtClean="0"/>
              <a:t>riguarda </a:t>
            </a:r>
            <a:r>
              <a:rPr lang="it-IT" sz="2000" dirty="0"/>
              <a:t>le bambine e i bambini, le alunne e gli alunni, le studentesse e gli studenti, risponde ai differenti bisogni educativi e si realizza attraverso strategie educative e didattiche finalizzate allo sviluppo delle potenzialità di ciascuno nel rispetto del diritto all’autodeterminazione e all’accomodamento ragionevole, nella prospettiva della migliore qualità di </a:t>
            </a:r>
            <a:r>
              <a:rPr lang="it-IT" sz="2000" dirty="0" smtClean="0"/>
              <a:t>vita; </a:t>
            </a:r>
          </a:p>
          <a:p>
            <a:pPr marL="342900" indent="-342900">
              <a:buAutoNum type="alphaLcParenR"/>
            </a:pPr>
            <a:r>
              <a:rPr lang="it-IT" sz="2000" dirty="0" smtClean="0"/>
              <a:t>si </a:t>
            </a:r>
            <a:r>
              <a:rPr lang="it-IT" sz="2000" dirty="0"/>
              <a:t>realizza nell’identità culturale, educativa, progettuale, nell’organizzazione e nel curricolo delle istituzioni scolastiche, nonché attraverso la definizione e la condivisione del progetto individuale fra scuole, famiglie e altri soggetti, pubblici e privati, operanti sul territorio; </a:t>
            </a:r>
            <a:endParaRPr lang="it-IT" sz="2000" dirty="0" smtClean="0"/>
          </a:p>
          <a:p>
            <a:pPr marL="342900" indent="-342900">
              <a:buAutoNum type="alphaLcParenR"/>
            </a:pPr>
            <a:r>
              <a:rPr lang="it-IT" sz="2000" dirty="0" smtClean="0"/>
              <a:t>costituisce </a:t>
            </a:r>
            <a:r>
              <a:rPr lang="it-IT" sz="2000" dirty="0"/>
              <a:t>impegno fondamentale di tutte le componenti della comunità scolastica le quali, nell’ambito degli specifici ruoli e responsabilità, concorrono ad assicurare il successo formativo delle bambine e dei bambini, delle alunne e degli alunni, delle studentesse e degli studenti. </a:t>
            </a:r>
            <a:endParaRPr lang="it-IT" sz="2000" dirty="0" smtClean="0"/>
          </a:p>
          <a:p>
            <a:endParaRPr lang="it-IT" sz="2000" dirty="0"/>
          </a:p>
          <a:p>
            <a:r>
              <a:rPr lang="it-IT" sz="2000" dirty="0"/>
              <a:t>(DECRETO LEGISLATIVO 13 aprile 2017 , n. 66 . Art.1)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57504" y="383232"/>
            <a:ext cx="8676992" cy="1325563"/>
          </a:xfrm>
        </p:spPr>
        <p:txBody>
          <a:bodyPr/>
          <a:lstStyle/>
          <a:p>
            <a:r>
              <a:rPr lang="it-IT" b="1" dirty="0" smtClean="0"/>
              <a:t>LA VALUTAZIONE NELLE DISCIPLINE</a:t>
            </a:r>
            <a:endParaRPr lang="it-IT" b="1" dirty="0"/>
          </a:p>
        </p:txBody>
      </p:sp>
      <p:sp>
        <p:nvSpPr>
          <p:cNvPr id="3" name="Segnaposto testo 2"/>
          <p:cNvSpPr>
            <a:spLocks noGrp="1"/>
          </p:cNvSpPr>
          <p:nvPr>
            <p:ph type="body" idx="1"/>
          </p:nvPr>
        </p:nvSpPr>
        <p:spPr>
          <a:xfrm>
            <a:off x="838200" y="1825624"/>
            <a:ext cx="6902513" cy="4548015"/>
          </a:xfrm>
        </p:spPr>
        <p:txBody>
          <a:bodyPr>
            <a:normAutofit/>
          </a:bodyPr>
          <a:lstStyle/>
          <a:p>
            <a:r>
              <a:rPr lang="it-IT" sz="2400" dirty="0" smtClean="0">
                <a:latin typeface="+mn-lt"/>
              </a:rPr>
              <a:t>I docenti devono preparare delle prove di verifica (scritte, orali o prodotti da realizzare) che devono essere PERSONALIZZATE cioè rispondenti al PDP ed EQUIPOLLENTI.</a:t>
            </a:r>
          </a:p>
          <a:p>
            <a:endParaRPr lang="it-IT" sz="2400" dirty="0">
              <a:latin typeface="+mn-lt"/>
            </a:endParaRPr>
          </a:p>
          <a:p>
            <a:r>
              <a:rPr lang="it-IT" sz="2400" dirty="0" smtClean="0">
                <a:latin typeface="+mn-lt"/>
              </a:rPr>
              <a:t>L’alunno straniero dovrà essere valutato, quindi, sulla base del suo PDP. Nell’esecuzione delle prove avrà diritto alle MISURE DISPENSATIVE e agli STRUMENTI COMPENSATIVI previsti dal piano didattico personalizzato. </a:t>
            </a:r>
            <a:endParaRPr lang="it-IT" sz="2400" dirty="0">
              <a:latin typeface="+mn-lt"/>
            </a:endParaRPr>
          </a:p>
        </p:txBody>
      </p:sp>
      <p:pic>
        <p:nvPicPr>
          <p:cNvPr id="7170" name="Picture 2" descr="https://image.jimcdn.com/app/cms/image/transf/dimension=638x10000:format=jpg/path/s8176a1bd4ca61c88/image/i331d5a8c0671753b/version/1471949519/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b="25996"/>
          <a:stretch/>
        </p:blipFill>
        <p:spPr bwMode="auto">
          <a:xfrm rot="1602289">
            <a:off x="7820391" y="2891102"/>
            <a:ext cx="3829092" cy="204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987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3590" y="347864"/>
            <a:ext cx="7192224" cy="1325563"/>
          </a:xfrm>
        </p:spPr>
        <p:txBody>
          <a:bodyPr>
            <a:normAutofit/>
          </a:bodyPr>
          <a:lstStyle/>
          <a:p>
            <a:r>
              <a:rPr lang="it-IT" sz="3800" dirty="0" smtClean="0"/>
              <a:t>LA VALUTAZIONE IN SEDE D’ESAME</a:t>
            </a:r>
            <a:endParaRPr lang="it-IT" sz="3800" dirty="0"/>
          </a:p>
        </p:txBody>
      </p:sp>
      <p:sp>
        <p:nvSpPr>
          <p:cNvPr id="3" name="Segnaposto testo 2"/>
          <p:cNvSpPr>
            <a:spLocks noGrp="1"/>
          </p:cNvSpPr>
          <p:nvPr>
            <p:ph type="body" idx="1"/>
          </p:nvPr>
        </p:nvSpPr>
        <p:spPr/>
        <p:txBody>
          <a:bodyPr>
            <a:normAutofit fontScale="92500" lnSpcReduction="20000"/>
          </a:bodyPr>
          <a:lstStyle/>
          <a:p>
            <a:r>
              <a:rPr lang="it-IT" dirty="0" smtClean="0"/>
              <a:t>Sia per la conclusione dell’esame del primo ciclo (Secondaria di I grado) che per l’esame di Stato (maturità) le prove NON possono essere differenziate.</a:t>
            </a:r>
          </a:p>
          <a:p>
            <a:endParaRPr lang="it-IT" dirty="0"/>
          </a:p>
          <a:p>
            <a:r>
              <a:rPr lang="it-IT" dirty="0" smtClean="0"/>
              <a:t>Per questo è importante che l’alunno sia presentato con una relazione circostanziata e puntuale, recante elementi che descrivano bene il percorso svolto.</a:t>
            </a:r>
          </a:p>
          <a:p>
            <a:endParaRPr lang="it-IT" dirty="0"/>
          </a:p>
          <a:p>
            <a:pPr marL="114300" indent="0">
              <a:buNone/>
            </a:pPr>
            <a:r>
              <a:rPr lang="it-IT" dirty="0"/>
              <a:t> </a:t>
            </a:r>
            <a:r>
              <a:rPr lang="it-IT" dirty="0" smtClean="0"/>
              <a:t>. Il DM </a:t>
            </a:r>
            <a:r>
              <a:rPr lang="it-IT" dirty="0"/>
              <a:t>741 del 03/10/2017 ribadisce che </a:t>
            </a:r>
            <a:r>
              <a:rPr lang="it-IT" b="1" dirty="0"/>
              <a:t>gli studenti che si avvalgano delle ore di seconda lingua comunitaria per il potenziamento della lingua italiana </a:t>
            </a:r>
            <a:r>
              <a:rPr lang="it-IT" b="1" i="1" dirty="0"/>
              <a:t>non devono sostenere l’esame in tale materia</a:t>
            </a:r>
            <a:r>
              <a:rPr lang="it-IT" dirty="0"/>
              <a:t>. Nella relazione di classe è necessario però esplicitare quanto svolto per il potenziamento dell’italiano come lingua seconda (Circolare MIUR n. 48 del 31/5/2012) </a:t>
            </a:r>
          </a:p>
          <a:p>
            <a:endParaRPr lang="it-IT" dirty="0"/>
          </a:p>
        </p:txBody>
      </p:sp>
      <p:pic>
        <p:nvPicPr>
          <p:cNvPr id="5122" name="Picture 2" descr="Come si prepara un esame universitario | OrientaScuo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084" y="263135"/>
            <a:ext cx="3311756" cy="149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429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title"/>
          </p:nvPr>
        </p:nvSpPr>
        <p:spPr>
          <a:xfrm>
            <a:off x="838200" y="365125"/>
            <a:ext cx="10515600" cy="1325563"/>
          </a:xfrm>
          <a:prstGeom prst="rect">
            <a:avLst/>
          </a:prstGeom>
          <a:noFill/>
          <a:ln>
            <a:noFill/>
          </a:ln>
        </p:spPr>
        <p:txBody>
          <a:bodyPr spcFirstLastPara="1" wrap="square" lIns="35700" tIns="35700" rIns="35700" bIns="35700" anchor="ctr" anchorCtr="0">
            <a:noAutofit/>
          </a:bodyPr>
          <a:lstStyle/>
          <a:p>
            <a:pPr marL="0" lvl="0" indent="0" algn="l" rtl="0">
              <a:lnSpc>
                <a:spcPct val="90000"/>
              </a:lnSpc>
              <a:spcBef>
                <a:spcPts val="0"/>
              </a:spcBef>
              <a:spcAft>
                <a:spcPts val="0"/>
              </a:spcAft>
              <a:buClr>
                <a:schemeClr val="lt1"/>
              </a:buClr>
              <a:buSzPts val="4400"/>
              <a:buFont typeface="Verdana"/>
              <a:buNone/>
            </a:pPr>
            <a:r>
              <a:rPr lang="it-IT" sz="3400" b="1" dirty="0" smtClean="0">
                <a:solidFill>
                  <a:schemeClr val="bg1"/>
                </a:solidFill>
                <a:latin typeface="Calibri" panose="020F0502020204030204" pitchFamily="34" charset="0"/>
                <a:ea typeface="Verdana"/>
                <a:cs typeface="Calibri" panose="020F0502020204030204" pitchFamily="34" charset="0"/>
                <a:sym typeface="Verdana"/>
              </a:rPr>
              <a:t>ATTIVITA’ A CASA: da strutturare e inviare alla mail </a:t>
            </a:r>
            <a:r>
              <a:rPr lang="it-IT" sz="3400" b="1" dirty="0" smtClean="0">
                <a:solidFill>
                  <a:srgbClr val="FFFF00"/>
                </a:solidFill>
                <a:latin typeface="Calibri" panose="020F0502020204030204" pitchFamily="34" charset="0"/>
                <a:ea typeface="Verdana"/>
                <a:cs typeface="Calibri" panose="020F0502020204030204" pitchFamily="34" charset="0"/>
                <a:sym typeface="Verdana"/>
                <a:hlinkClick r:id="rId3"/>
              </a:rPr>
              <a:t>elisa.piva@nerviferrari.edu.it</a:t>
            </a:r>
            <a:r>
              <a:rPr lang="it-IT" sz="3400" b="1" dirty="0" smtClean="0">
                <a:solidFill>
                  <a:srgbClr val="FFFF00"/>
                </a:solidFill>
                <a:latin typeface="Calibri" panose="020F0502020204030204" pitchFamily="34" charset="0"/>
                <a:ea typeface="Verdana"/>
                <a:cs typeface="Calibri" panose="020F0502020204030204" pitchFamily="34" charset="0"/>
                <a:sym typeface="Verdana"/>
              </a:rPr>
              <a:t> entro il 27.04</a:t>
            </a:r>
            <a:br>
              <a:rPr lang="it-IT" sz="3400" b="1" dirty="0" smtClean="0">
                <a:solidFill>
                  <a:srgbClr val="FFFF00"/>
                </a:solidFill>
                <a:latin typeface="Calibri" panose="020F0502020204030204" pitchFamily="34" charset="0"/>
                <a:ea typeface="Verdana"/>
                <a:cs typeface="Calibri" panose="020F0502020204030204" pitchFamily="34" charset="0"/>
                <a:sym typeface="Verdana"/>
              </a:rPr>
            </a:br>
            <a:endParaRPr sz="3400" b="1" dirty="0">
              <a:solidFill>
                <a:srgbClr val="FFFF00"/>
              </a:solidFill>
              <a:latin typeface="Calibri" panose="020F0502020204030204" pitchFamily="34" charset="0"/>
              <a:ea typeface="Verdana"/>
              <a:cs typeface="Calibri" panose="020F0502020204030204" pitchFamily="34" charset="0"/>
              <a:sym typeface="Verdana"/>
            </a:endParaRPr>
          </a:p>
        </p:txBody>
      </p:sp>
      <p:sp>
        <p:nvSpPr>
          <p:cNvPr id="308" name="Google Shape;308;p31"/>
          <p:cNvSpPr txBox="1">
            <a:spLocks noGrp="1"/>
          </p:cNvSpPr>
          <p:nvPr>
            <p:ph type="body" idx="1"/>
          </p:nvPr>
        </p:nvSpPr>
        <p:spPr>
          <a:xfrm>
            <a:off x="759494" y="1783533"/>
            <a:ext cx="8565576" cy="4481466"/>
          </a:xfrm>
          <a:prstGeom prst="rect">
            <a:avLst/>
          </a:prstGeom>
          <a:noFill/>
          <a:ln>
            <a:noFill/>
          </a:ln>
        </p:spPr>
        <p:txBody>
          <a:bodyPr spcFirstLastPara="1" wrap="square" lIns="35700" tIns="35700" rIns="35700" bIns="35700" anchor="ctr" anchorCtr="0">
            <a:noAutofit/>
          </a:bodyPr>
          <a:lstStyle/>
          <a:p>
            <a:pPr marL="0" lvl="0" indent="0" algn="ctr" rtl="0">
              <a:lnSpc>
                <a:spcPct val="90000"/>
              </a:lnSpc>
              <a:spcBef>
                <a:spcPts val="900"/>
              </a:spcBef>
              <a:spcAft>
                <a:spcPts val="0"/>
              </a:spcAft>
              <a:buClr>
                <a:schemeClr val="lt1"/>
              </a:buClr>
              <a:buSzPts val="3200"/>
              <a:buNone/>
            </a:pPr>
            <a:r>
              <a:rPr lang="it-IT" sz="2400" dirty="0" smtClean="0">
                <a:latin typeface="+mn-lt"/>
              </a:rPr>
              <a:t>SCEGLIERE TRA UNA DELLE 3 PROPOSTE:</a:t>
            </a:r>
          </a:p>
          <a:p>
            <a:pPr marL="0" lvl="0" indent="0" algn="l" rtl="0">
              <a:lnSpc>
                <a:spcPct val="90000"/>
              </a:lnSpc>
              <a:spcBef>
                <a:spcPts val="900"/>
              </a:spcBef>
              <a:spcAft>
                <a:spcPts val="0"/>
              </a:spcAft>
              <a:buClr>
                <a:schemeClr val="lt1"/>
              </a:buClr>
              <a:buSzPts val="3200"/>
              <a:buNone/>
            </a:pPr>
            <a:endParaRPr lang="it-IT" sz="2400" dirty="0" smtClean="0">
              <a:latin typeface="+mn-lt"/>
            </a:endParaRPr>
          </a:p>
          <a:p>
            <a:pPr marL="0" lvl="0" indent="0" algn="l" rtl="0">
              <a:lnSpc>
                <a:spcPct val="90000"/>
              </a:lnSpc>
              <a:spcBef>
                <a:spcPts val="900"/>
              </a:spcBef>
              <a:spcAft>
                <a:spcPts val="0"/>
              </a:spcAft>
              <a:buClr>
                <a:schemeClr val="lt1"/>
              </a:buClr>
              <a:buSzPts val="3200"/>
              <a:buNone/>
            </a:pPr>
            <a:r>
              <a:rPr lang="it-IT" sz="2400" dirty="0" smtClean="0">
                <a:solidFill>
                  <a:srgbClr val="FFC000"/>
                </a:solidFill>
                <a:latin typeface="+mn-lt"/>
              </a:rPr>
              <a:t>1) Strutturare un’attività per l’accoglienza di un alunno straniero NAI appena arrivato nel vostro istituto;</a:t>
            </a:r>
          </a:p>
          <a:p>
            <a:pPr marL="0" lvl="0" indent="0" algn="l" rtl="0">
              <a:lnSpc>
                <a:spcPct val="90000"/>
              </a:lnSpc>
              <a:spcBef>
                <a:spcPts val="900"/>
              </a:spcBef>
              <a:spcAft>
                <a:spcPts val="0"/>
              </a:spcAft>
              <a:buClr>
                <a:schemeClr val="lt1"/>
              </a:buClr>
              <a:buSzPts val="3200"/>
              <a:buNone/>
            </a:pPr>
            <a:endParaRPr lang="it-IT" sz="2400" dirty="0" smtClean="0">
              <a:solidFill>
                <a:srgbClr val="FFC000"/>
              </a:solidFill>
              <a:latin typeface="+mn-lt"/>
            </a:endParaRPr>
          </a:p>
          <a:p>
            <a:pPr marL="0" lvl="0" indent="0" algn="l" rtl="0">
              <a:lnSpc>
                <a:spcPct val="90000"/>
              </a:lnSpc>
              <a:spcBef>
                <a:spcPts val="900"/>
              </a:spcBef>
              <a:spcAft>
                <a:spcPts val="0"/>
              </a:spcAft>
              <a:buClr>
                <a:schemeClr val="lt1"/>
              </a:buClr>
              <a:buSzPts val="3200"/>
              <a:buNone/>
            </a:pPr>
            <a:r>
              <a:rPr lang="it-IT" sz="2400" dirty="0" smtClean="0">
                <a:solidFill>
                  <a:schemeClr val="accent6">
                    <a:lumMod val="40000"/>
                    <a:lumOff val="60000"/>
                  </a:schemeClr>
                </a:solidFill>
                <a:latin typeface="+mn-lt"/>
              </a:rPr>
              <a:t>2) Semplificare, facilitare e rendere più accessibile ad un alunno straniero, con già alcuni mesi di frequenza scolastica, un testo a vostra scelta;</a:t>
            </a:r>
          </a:p>
          <a:p>
            <a:pPr marL="0" lvl="0" indent="0" algn="l" rtl="0">
              <a:lnSpc>
                <a:spcPct val="90000"/>
              </a:lnSpc>
              <a:spcBef>
                <a:spcPts val="900"/>
              </a:spcBef>
              <a:spcAft>
                <a:spcPts val="0"/>
              </a:spcAft>
              <a:buClr>
                <a:schemeClr val="lt1"/>
              </a:buClr>
              <a:buSzPts val="3200"/>
              <a:buNone/>
            </a:pPr>
            <a:endParaRPr lang="it-IT" sz="2400" dirty="0" smtClean="0">
              <a:latin typeface="+mn-lt"/>
            </a:endParaRPr>
          </a:p>
          <a:p>
            <a:pPr marL="0" lvl="0" indent="0" algn="l" rtl="0">
              <a:lnSpc>
                <a:spcPct val="90000"/>
              </a:lnSpc>
              <a:spcBef>
                <a:spcPts val="900"/>
              </a:spcBef>
              <a:spcAft>
                <a:spcPts val="0"/>
              </a:spcAft>
              <a:buClr>
                <a:schemeClr val="lt1"/>
              </a:buClr>
              <a:buSzPts val="3200"/>
              <a:buNone/>
            </a:pPr>
            <a:r>
              <a:rPr lang="it-IT" sz="2400" dirty="0" smtClean="0">
                <a:latin typeface="+mn-lt"/>
              </a:rPr>
              <a:t>3) Strutturare un’attività di conoscenza del vostro istituto, calibrata per un alunno straniero: aule, laboratori, servizi extrascolastici, uscite….</a:t>
            </a:r>
            <a:r>
              <a:rPr lang="it-IT" sz="2400" dirty="0" smtClean="0">
                <a:solidFill>
                  <a:srgbClr val="FFFF00"/>
                </a:solidFill>
                <a:latin typeface="+mn-lt"/>
              </a:rPr>
              <a:t>PREVEDERE IN OGNI CASO LA FASE DELLA VALUTAZIONE </a:t>
            </a:r>
            <a:endParaRPr lang="it-IT" sz="2400" dirty="0">
              <a:solidFill>
                <a:srgbClr val="FFFF00"/>
              </a:solidFill>
              <a:latin typeface="+mn-lt"/>
            </a:endParaRPr>
          </a:p>
        </p:txBody>
      </p:sp>
      <p:sp>
        <p:nvSpPr>
          <p:cNvPr id="4" name="Fumetto 3 3"/>
          <p:cNvSpPr/>
          <p:nvPr/>
        </p:nvSpPr>
        <p:spPr>
          <a:xfrm>
            <a:off x="9325070" y="4560728"/>
            <a:ext cx="2676808" cy="1833327"/>
          </a:xfrm>
          <a:prstGeom prst="wedgeEllipseCallout">
            <a:avLst/>
          </a:prstGeom>
          <a:solidFill>
            <a:srgbClr val="5B9BD5"/>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800" dirty="0" smtClean="0">
                <a:solidFill>
                  <a:srgbClr val="FFFF00"/>
                </a:solidFill>
              </a:rPr>
              <a:t>PROMEMORIA: FIRMA PRESENZA IN USCITA.</a:t>
            </a:r>
            <a:endParaRPr lang="it-IT" sz="1800"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title"/>
          </p:nvPr>
        </p:nvSpPr>
        <p:spPr>
          <a:xfrm>
            <a:off x="823866" y="294373"/>
            <a:ext cx="7601709" cy="1325563"/>
          </a:xfrm>
          <a:prstGeom prst="rect">
            <a:avLst/>
          </a:prstGeom>
          <a:noFill/>
          <a:ln>
            <a:noFill/>
          </a:ln>
        </p:spPr>
        <p:txBody>
          <a:bodyPr spcFirstLastPara="1" wrap="square" lIns="35700" tIns="35700" rIns="35700" bIns="35700" anchor="ctr" anchorCtr="0">
            <a:noAutofit/>
          </a:bodyPr>
          <a:lstStyle/>
          <a:p>
            <a:pPr marL="0" lvl="0" indent="0" algn="l" rtl="0">
              <a:lnSpc>
                <a:spcPct val="90000"/>
              </a:lnSpc>
              <a:spcBef>
                <a:spcPts val="0"/>
              </a:spcBef>
              <a:spcAft>
                <a:spcPts val="0"/>
              </a:spcAft>
              <a:buClr>
                <a:schemeClr val="lt1"/>
              </a:buClr>
              <a:buSzPts val="4400"/>
              <a:buFont typeface="Verdana"/>
              <a:buNone/>
            </a:pPr>
            <a:r>
              <a:rPr lang="it-IT" sz="5400" b="1" dirty="0" smtClean="0">
                <a:solidFill>
                  <a:srgbClr val="FFC000"/>
                </a:solidFill>
                <a:latin typeface="Calibri" panose="020F0502020204030204" pitchFamily="34" charset="0"/>
                <a:ea typeface="Verdana"/>
                <a:cs typeface="Calibri" panose="020F0502020204030204" pitchFamily="34" charset="0"/>
                <a:sym typeface="Verdana"/>
              </a:rPr>
              <a:t>Grazie per l’attenzione!</a:t>
            </a:r>
            <a:endParaRPr sz="5400" b="1" dirty="0">
              <a:solidFill>
                <a:srgbClr val="FFC000"/>
              </a:solidFill>
              <a:latin typeface="Calibri" panose="020F0502020204030204" pitchFamily="34" charset="0"/>
              <a:ea typeface="Verdana"/>
              <a:cs typeface="Calibri" panose="020F0502020204030204" pitchFamily="34" charset="0"/>
              <a:sym typeface="Verdana"/>
            </a:endParaRPr>
          </a:p>
        </p:txBody>
      </p:sp>
      <p:sp>
        <p:nvSpPr>
          <p:cNvPr id="2" name="AutoShape 2" descr="Un bivio? No, percorsi differenti in momenti differenti, come nella logica  | Reteluna Genov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2518">
            <a:off x="5634568" y="1693065"/>
            <a:ext cx="4561636" cy="4566393"/>
          </a:xfrm>
          <a:prstGeom prst="rect">
            <a:avLst/>
          </a:prstGeom>
        </p:spPr>
      </p:pic>
    </p:spTree>
    <p:extLst>
      <p:ext uri="{BB962C8B-B14F-4D97-AF65-F5344CB8AC3E}">
        <p14:creationId xmlns:p14="http://schemas.microsoft.com/office/powerpoint/2010/main" val="3222836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1075777" y="359509"/>
            <a:ext cx="56531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3600"/>
              <a:buFont typeface="Verdana"/>
              <a:buNone/>
            </a:pPr>
            <a:r>
              <a:rPr lang="it-IT" b="1" dirty="0" smtClean="0">
                <a:solidFill>
                  <a:schemeClr val="bg1"/>
                </a:solidFill>
                <a:latin typeface="Calibri" panose="020F0502020204030204" pitchFamily="34" charset="0"/>
                <a:ea typeface="Verdana"/>
                <a:cs typeface="Calibri" panose="020F0502020204030204" pitchFamily="34" charset="0"/>
                <a:sym typeface="Verdana"/>
              </a:rPr>
              <a:t>INCLUSIONE: PER CHI?</a:t>
            </a:r>
            <a:endParaRPr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157" name="Google Shape;157;p8"/>
          <p:cNvSpPr txBox="1">
            <a:spLocks noGrp="1"/>
          </p:cNvSpPr>
          <p:nvPr>
            <p:ph type="body" idx="1"/>
          </p:nvPr>
        </p:nvSpPr>
        <p:spPr>
          <a:xfrm>
            <a:off x="591040" y="2056264"/>
            <a:ext cx="7538971" cy="4018611"/>
          </a:xfrm>
          <a:prstGeom prst="rect">
            <a:avLst/>
          </a:prstGeom>
          <a:noFill/>
          <a:ln>
            <a:noFill/>
          </a:ln>
        </p:spPr>
        <p:txBody>
          <a:bodyPr spcFirstLastPara="1" wrap="square" lIns="91425" tIns="45700" rIns="91425" bIns="45700" anchor="t" anchorCtr="0">
            <a:normAutofit/>
          </a:bodyPr>
          <a:lstStyle/>
          <a:p>
            <a:pPr marL="228600" lvl="0" indent="-77470" algn="l" rtl="0">
              <a:lnSpc>
                <a:spcPct val="110000"/>
              </a:lnSpc>
              <a:spcBef>
                <a:spcPts val="0"/>
              </a:spcBef>
              <a:spcAft>
                <a:spcPts val="0"/>
              </a:spcAft>
              <a:buClr>
                <a:schemeClr val="lt1"/>
              </a:buClr>
              <a:buSzPct val="100000"/>
              <a:buNone/>
            </a:pPr>
            <a:r>
              <a:rPr lang="it-IT" dirty="0" smtClean="0">
                <a:solidFill>
                  <a:schemeClr val="bg1"/>
                </a:solidFill>
                <a:latin typeface="Arial" panose="020B0604020202020204" pitchFamily="34" charset="0"/>
                <a:ea typeface="Verdana"/>
                <a:cs typeface="Arial" panose="020B0604020202020204" pitchFamily="34" charset="0"/>
                <a:sym typeface="Verdana"/>
              </a:rPr>
              <a:t> E’ un approccio che la scuola ha adottato ha adottato dagli anni Novanta, mutuandolo dal dibattito pedagogico. </a:t>
            </a:r>
            <a:r>
              <a:rPr lang="it-IT" dirty="0" smtClean="0">
                <a:solidFill>
                  <a:schemeClr val="bg1"/>
                </a:solidFill>
                <a:latin typeface="Arial" panose="020B0604020202020204" pitchFamily="34" charset="0"/>
                <a:cs typeface="Arial" panose="020B0604020202020204" pitchFamily="34" charset="0"/>
              </a:rPr>
              <a:t>Successivamente</a:t>
            </a:r>
            <a:r>
              <a:rPr lang="it-IT" dirty="0">
                <a:solidFill>
                  <a:schemeClr val="bg1"/>
                </a:solidFill>
                <a:latin typeface="Arial" panose="020B0604020202020204" pitchFamily="34" charset="0"/>
                <a:cs typeface="Arial" panose="020B0604020202020204" pitchFamily="34" charset="0"/>
              </a:rPr>
              <a:t>, si </a:t>
            </a:r>
            <a:r>
              <a:rPr lang="it-IT" dirty="0" smtClean="0">
                <a:solidFill>
                  <a:schemeClr val="bg1"/>
                </a:solidFill>
                <a:latin typeface="Arial" panose="020B0604020202020204" pitchFamily="34" charset="0"/>
                <a:cs typeface="Arial" panose="020B0604020202020204" pitchFamily="34" charset="0"/>
              </a:rPr>
              <a:t>è concretizzato nel </a:t>
            </a:r>
            <a:r>
              <a:rPr lang="it-IT" dirty="0">
                <a:solidFill>
                  <a:schemeClr val="bg1"/>
                </a:solidFill>
                <a:latin typeface="Arial" panose="020B0604020202020204" pitchFamily="34" charset="0"/>
                <a:cs typeface="Arial" panose="020B0604020202020204" pitchFamily="34" charset="0"/>
              </a:rPr>
              <a:t>passaggio da un approccio basato sull'integrazione degli alunni con disabilità </a:t>
            </a:r>
            <a:r>
              <a:rPr lang="it-IT" dirty="0" smtClean="0">
                <a:solidFill>
                  <a:schemeClr val="bg1"/>
                </a:solidFill>
                <a:latin typeface="Arial" panose="020B0604020202020204" pitchFamily="34" charset="0"/>
                <a:cs typeface="Arial" panose="020B0604020202020204" pitchFamily="34" charset="0"/>
              </a:rPr>
              <a:t>ad </a:t>
            </a:r>
            <a:r>
              <a:rPr lang="it-IT" dirty="0">
                <a:solidFill>
                  <a:schemeClr val="bg1"/>
                </a:solidFill>
                <a:latin typeface="Arial" panose="020B0604020202020204" pitchFamily="34" charset="0"/>
                <a:cs typeface="Arial" panose="020B0604020202020204" pitchFamily="34" charset="0"/>
              </a:rPr>
              <a:t>un modello di didattica inclusiva orientato al pieno sviluppo formativo </a:t>
            </a:r>
            <a:r>
              <a:rPr lang="it-IT" dirty="0">
                <a:solidFill>
                  <a:srgbClr val="FFFF00"/>
                </a:solidFill>
                <a:latin typeface="Arial" panose="020B0604020202020204" pitchFamily="34" charset="0"/>
                <a:cs typeface="Arial" panose="020B0604020202020204" pitchFamily="34" charset="0"/>
              </a:rPr>
              <a:t>di tutto il gruppo </a:t>
            </a:r>
            <a:r>
              <a:rPr lang="it-IT" dirty="0" smtClean="0">
                <a:solidFill>
                  <a:srgbClr val="FFFF00"/>
                </a:solidFill>
                <a:latin typeface="Arial" panose="020B0604020202020204" pitchFamily="34" charset="0"/>
                <a:cs typeface="Arial" panose="020B0604020202020204" pitchFamily="34" charset="0"/>
              </a:rPr>
              <a:t>classe.</a:t>
            </a:r>
            <a:endParaRPr dirty="0">
              <a:solidFill>
                <a:srgbClr val="FFFF00"/>
              </a:solidFill>
              <a:latin typeface="Arial" panose="020B0604020202020204" pitchFamily="34" charset="0"/>
              <a:ea typeface="Verdana"/>
              <a:cs typeface="Arial" panose="020B0604020202020204" pitchFamily="34" charset="0"/>
              <a:sym typeface="Verdana"/>
            </a:endParaRPr>
          </a:p>
        </p:txBody>
      </p:sp>
      <p:sp>
        <p:nvSpPr>
          <p:cNvPr id="2" name="Stella a 7 punte 1"/>
          <p:cNvSpPr/>
          <p:nvPr/>
        </p:nvSpPr>
        <p:spPr>
          <a:xfrm>
            <a:off x="8487621" y="3832151"/>
            <a:ext cx="3282877" cy="2679192"/>
          </a:xfrm>
          <a:prstGeom prst="star7">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PER TUTTI QUINDI …. MA IN MODO PARTICOLARE PER ….</a:t>
            </a:r>
            <a:endParaRPr lang="it-IT" dirty="0"/>
          </a:p>
        </p:txBody>
      </p:sp>
      <p:pic>
        <p:nvPicPr>
          <p:cNvPr id="8194" name="Picture 2" descr="https://www.glistranieri.it/wp-content/uploads/2019/04/min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593" y="570370"/>
            <a:ext cx="2784934" cy="278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62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2050" name="Picture 2" descr="https://global-uploads.webflow.com/6139f2df7ec2b983ecaee551/61cd92dfbd132d192837cbbd_bes-m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62" y="54796"/>
            <a:ext cx="9875519" cy="664429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arrotondato 1"/>
          <p:cNvSpPr/>
          <p:nvPr/>
        </p:nvSpPr>
        <p:spPr>
          <a:xfrm>
            <a:off x="7369521" y="3277356"/>
            <a:ext cx="2770361" cy="1810693"/>
          </a:xfrm>
          <a:prstGeom prst="roundRect">
            <a:avLst>
              <a:gd name="adj" fmla="val 41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7369520" y="5267611"/>
            <a:ext cx="2770362" cy="1169404"/>
          </a:xfrm>
          <a:prstGeom prst="roundRect">
            <a:avLst>
              <a:gd name="adj" fmla="val 4167"/>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6779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1471943" y="299405"/>
            <a:ext cx="950991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9CC2E5"/>
              </a:buClr>
              <a:buSzPts val="3600"/>
              <a:buFont typeface="Verdana"/>
              <a:buNone/>
            </a:pPr>
            <a:r>
              <a:rPr lang="it-IT" sz="3200" b="1" dirty="0" smtClean="0">
                <a:solidFill>
                  <a:schemeClr val="bg1"/>
                </a:solidFill>
                <a:latin typeface="Calibri" panose="020F0502020204030204" pitchFamily="34" charset="0"/>
                <a:ea typeface="Verdana"/>
                <a:cs typeface="Calibri" panose="020F0502020204030204" pitchFamily="34" charset="0"/>
                <a:sym typeface="Verdana"/>
              </a:rPr>
              <a:t>PLURILINGUISMO E MULTILINGUISMO, EDUCAZIONE INTERCULTURALE, ALUNNI NAI, ALUNNI STRANIERI….</a:t>
            </a:r>
            <a:endParaRPr sz="3200"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157" name="Google Shape;157;p8"/>
          <p:cNvSpPr txBox="1">
            <a:spLocks noGrp="1"/>
          </p:cNvSpPr>
          <p:nvPr>
            <p:ph type="body" idx="1"/>
          </p:nvPr>
        </p:nvSpPr>
        <p:spPr>
          <a:xfrm>
            <a:off x="838200" y="1840293"/>
            <a:ext cx="10515600" cy="450475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lt1"/>
              </a:buClr>
              <a:buSzPct val="68067"/>
              <a:buNone/>
            </a:pPr>
            <a:endParaRPr dirty="0">
              <a:solidFill>
                <a:srgbClr val="9CC2E5"/>
              </a:solidFill>
              <a:latin typeface="Verdana"/>
              <a:ea typeface="Verdana"/>
              <a:cs typeface="Verdana"/>
              <a:sym typeface="Verdana"/>
            </a:endParaRPr>
          </a:p>
          <a:p>
            <a:pPr marL="228600" lvl="0" indent="-77470">
              <a:buSzPct val="100000"/>
              <a:buNone/>
            </a:pPr>
            <a:endParaRPr lang="it-IT" dirty="0" smtClean="0">
              <a:solidFill>
                <a:srgbClr val="9CC2E5"/>
              </a:solidFill>
              <a:latin typeface="Verdana"/>
              <a:ea typeface="Verdana"/>
              <a:cs typeface="Verdana"/>
              <a:sym typeface="Verdana"/>
            </a:endParaRPr>
          </a:p>
          <a:p>
            <a:pPr marL="228600" lvl="0" indent="-77470">
              <a:buSzPct val="100000"/>
              <a:buNone/>
            </a:pPr>
            <a:endParaRPr lang="it-IT" dirty="0">
              <a:solidFill>
                <a:srgbClr val="9CC2E5"/>
              </a:solidFill>
              <a:latin typeface="Verdana"/>
              <a:ea typeface="Verdana"/>
              <a:cs typeface="Verdana"/>
              <a:sym typeface="Verdana"/>
            </a:endParaRPr>
          </a:p>
          <a:p>
            <a:pPr marL="228600" lvl="0" indent="-77470">
              <a:buSzPct val="100000"/>
              <a:buNone/>
            </a:pPr>
            <a:endParaRPr lang="it-IT" dirty="0" smtClean="0">
              <a:solidFill>
                <a:srgbClr val="9CC2E5"/>
              </a:solidFill>
              <a:latin typeface="Verdana"/>
              <a:ea typeface="Verdana"/>
              <a:cs typeface="Verdana"/>
              <a:sym typeface="Verdana"/>
            </a:endParaRPr>
          </a:p>
          <a:p>
            <a:pPr marL="228600" lvl="0" indent="-77470">
              <a:buSzPct val="100000"/>
              <a:buNone/>
            </a:pPr>
            <a:endParaRPr lang="it-IT" dirty="0">
              <a:solidFill>
                <a:srgbClr val="9CC2E5"/>
              </a:solidFill>
              <a:latin typeface="Verdana"/>
              <a:ea typeface="Verdana"/>
              <a:cs typeface="Verdana"/>
              <a:sym typeface="Verdana"/>
            </a:endParaRPr>
          </a:p>
          <a:p>
            <a:pPr marL="228600" lvl="0" indent="-77470">
              <a:buSzPct val="100000"/>
              <a:buNone/>
            </a:pPr>
            <a:endParaRPr lang="it-IT" dirty="0" smtClean="0">
              <a:solidFill>
                <a:srgbClr val="9CC2E5"/>
              </a:solidFill>
              <a:latin typeface="Verdana"/>
              <a:ea typeface="Verdana"/>
              <a:cs typeface="Verdana"/>
              <a:sym typeface="Verdana"/>
            </a:endParaRPr>
          </a:p>
          <a:p>
            <a:pPr marL="228600" lvl="0" indent="-77470">
              <a:buSzPct val="100000"/>
              <a:buNone/>
            </a:pPr>
            <a:endParaRPr lang="it-IT" dirty="0">
              <a:solidFill>
                <a:srgbClr val="9CC2E5"/>
              </a:solidFill>
              <a:latin typeface="Verdana"/>
              <a:ea typeface="Verdana"/>
              <a:cs typeface="Verdana"/>
              <a:sym typeface="Verdana"/>
            </a:endParaRPr>
          </a:p>
          <a:p>
            <a:pPr marL="228600" lvl="0" indent="-77470">
              <a:buSzPct val="100000"/>
              <a:buNone/>
            </a:pPr>
            <a:endParaRPr lang="it-IT" dirty="0" smtClean="0">
              <a:solidFill>
                <a:srgbClr val="9CC2E5"/>
              </a:solidFill>
              <a:latin typeface="Verdana"/>
              <a:ea typeface="Verdana"/>
              <a:cs typeface="Verdana"/>
              <a:sym typeface="Verdana"/>
            </a:endParaRPr>
          </a:p>
          <a:p>
            <a:pPr marL="228600" lvl="0" indent="-77470">
              <a:buSzPct val="100000"/>
              <a:buNone/>
            </a:pPr>
            <a:endParaRPr lang="it-IT" dirty="0">
              <a:solidFill>
                <a:srgbClr val="9CC2E5"/>
              </a:solidFill>
              <a:latin typeface="Verdana"/>
              <a:ea typeface="Verdana"/>
              <a:cs typeface="Verdana"/>
              <a:sym typeface="Verdana"/>
            </a:endParaRPr>
          </a:p>
          <a:p>
            <a:pPr marL="228600" lvl="0" indent="-77470">
              <a:buSzPct val="100000"/>
              <a:buNone/>
            </a:pPr>
            <a:r>
              <a:rPr lang="it-IT" dirty="0" smtClean="0">
                <a:solidFill>
                  <a:srgbClr val="9CC2E5"/>
                </a:solidFill>
                <a:latin typeface="Verdana"/>
                <a:ea typeface="Verdana"/>
                <a:cs typeface="Verdana"/>
                <a:sym typeface="Verdana"/>
              </a:rPr>
              <a:t>https</a:t>
            </a:r>
            <a:r>
              <a:rPr lang="it-IT" dirty="0">
                <a:solidFill>
                  <a:srgbClr val="9CC2E5"/>
                </a:solidFill>
                <a:latin typeface="Verdana"/>
                <a:ea typeface="Verdana"/>
                <a:cs typeface="Verdana"/>
                <a:sym typeface="Verdana"/>
              </a:rPr>
              <a:t>://youtu.be/qloxAL_rVCk</a:t>
            </a:r>
            <a:endParaRPr dirty="0">
              <a:solidFill>
                <a:srgbClr val="9CC2E5"/>
              </a:solidFill>
              <a:latin typeface="Verdana"/>
              <a:ea typeface="Verdana"/>
              <a:cs typeface="Verdana"/>
              <a:sym typeface="Verdana"/>
            </a:endParaRPr>
          </a:p>
        </p:txBody>
      </p:sp>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27" y="1696743"/>
            <a:ext cx="6536586" cy="4030795"/>
          </a:xfrm>
          <a:prstGeom prst="rect">
            <a:avLst/>
          </a:prstGeom>
        </p:spPr>
      </p:pic>
    </p:spTree>
    <p:extLst>
      <p:ext uri="{BB962C8B-B14F-4D97-AF65-F5344CB8AC3E}">
        <p14:creationId xmlns:p14="http://schemas.microsoft.com/office/powerpoint/2010/main" val="4101561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838200" y="371192"/>
            <a:ext cx="10515600" cy="89742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4E0B2"/>
              </a:buClr>
              <a:buSzPts val="3600"/>
              <a:buFont typeface="Verdana"/>
              <a:buNone/>
            </a:pPr>
            <a:r>
              <a:rPr lang="it-IT" sz="4000" b="1" dirty="0" smtClean="0">
                <a:solidFill>
                  <a:schemeClr val="bg1"/>
                </a:solidFill>
                <a:latin typeface="Calibri" panose="020F0502020204030204" pitchFamily="34" charset="0"/>
                <a:ea typeface="Verdana"/>
                <a:cs typeface="Calibri" panose="020F0502020204030204" pitchFamily="34" charset="0"/>
                <a:sym typeface="Verdana"/>
              </a:rPr>
              <a:t>PRINCIPALI RIFERIMENTI NORMATIVI:</a:t>
            </a:r>
            <a:endParaRPr sz="4000" b="1" dirty="0">
              <a:solidFill>
                <a:schemeClr val="bg1"/>
              </a:solidFill>
              <a:latin typeface="Calibri" panose="020F0502020204030204" pitchFamily="34" charset="0"/>
              <a:ea typeface="Verdana"/>
              <a:cs typeface="Calibri" panose="020F0502020204030204" pitchFamily="34" charset="0"/>
              <a:sym typeface="Verdana"/>
            </a:endParaRPr>
          </a:p>
        </p:txBody>
      </p:sp>
      <p:sp>
        <p:nvSpPr>
          <p:cNvPr id="169" name="Google Shape;169;p10"/>
          <p:cNvSpPr txBox="1">
            <a:spLocks noGrp="1"/>
          </p:cNvSpPr>
          <p:nvPr>
            <p:ph type="body" idx="1"/>
          </p:nvPr>
        </p:nvSpPr>
        <p:spPr>
          <a:xfrm>
            <a:off x="649224" y="1380745"/>
            <a:ext cx="10704576" cy="4964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ct val="68067"/>
              <a:buNone/>
            </a:pPr>
            <a:endParaRPr dirty="0">
              <a:solidFill>
                <a:srgbClr val="C4E0B2"/>
              </a:solidFill>
              <a:latin typeface="Verdana"/>
              <a:ea typeface="Verdana"/>
              <a:cs typeface="Verdana"/>
              <a:sym typeface="Verdana"/>
            </a:endParaRPr>
          </a:p>
          <a:p>
            <a:pPr marL="228600" lvl="0" indent="-77470" algn="l" rtl="0">
              <a:lnSpc>
                <a:spcPct val="90000"/>
              </a:lnSpc>
              <a:spcBef>
                <a:spcPts val="1000"/>
              </a:spcBef>
              <a:spcAft>
                <a:spcPts val="0"/>
              </a:spcAft>
              <a:buClr>
                <a:schemeClr val="lt1"/>
              </a:buClr>
              <a:buSzPct val="100000"/>
              <a:buNone/>
            </a:pPr>
            <a:endParaRPr dirty="0">
              <a:solidFill>
                <a:srgbClr val="C4E0B2"/>
              </a:solidFill>
              <a:latin typeface="Verdana"/>
              <a:ea typeface="Verdana"/>
              <a:cs typeface="Verdana"/>
              <a:sym typeface="Verdana"/>
            </a:endParaRPr>
          </a:p>
        </p:txBody>
      </p:sp>
      <p:sp>
        <p:nvSpPr>
          <p:cNvPr id="2" name="Rettangolo 1"/>
          <p:cNvSpPr/>
          <p:nvPr/>
        </p:nvSpPr>
        <p:spPr>
          <a:xfrm>
            <a:off x="838199" y="1380745"/>
            <a:ext cx="10615505" cy="5078313"/>
          </a:xfrm>
          <a:prstGeom prst="rect">
            <a:avLst/>
          </a:prstGeom>
        </p:spPr>
        <p:txBody>
          <a:bodyPr wrap="square">
            <a:spAutoFit/>
          </a:bodyPr>
          <a:lstStyle/>
          <a:p>
            <a:pPr algn="just"/>
            <a:r>
              <a:rPr lang="it-IT" sz="1800" b="1" dirty="0" smtClean="0">
                <a:solidFill>
                  <a:schemeClr val="bg1"/>
                </a:solidFill>
                <a:latin typeface="+mn-lt"/>
              </a:rPr>
              <a:t>Costituzione </a:t>
            </a:r>
            <a:r>
              <a:rPr lang="it-IT" sz="1800" b="1" dirty="0">
                <a:solidFill>
                  <a:schemeClr val="bg1"/>
                </a:solidFill>
                <a:latin typeface="+mn-lt"/>
              </a:rPr>
              <a:t>della Repubblica Italiana 1948 </a:t>
            </a:r>
            <a:endParaRPr lang="it-IT" sz="1800" dirty="0">
              <a:solidFill>
                <a:schemeClr val="bg1"/>
              </a:solidFill>
              <a:latin typeface="+mn-lt"/>
            </a:endParaRPr>
          </a:p>
          <a:p>
            <a:pPr algn="just"/>
            <a:r>
              <a:rPr lang="it-IT" sz="1800" b="1" dirty="0">
                <a:latin typeface="+mn-lt"/>
              </a:rPr>
              <a:t>art. 3</a:t>
            </a:r>
            <a:r>
              <a:rPr lang="it-IT" sz="1800" dirty="0">
                <a:latin typeface="+mn-lt"/>
              </a:rPr>
              <a:t>: "Tutti i cittadini hanno pari dignità sociale e sono eguali davanti alla legge, senza distinzione di sesso, di razza, di lingua, di religione, di opinioni politiche, di condizioni personali e sociali. E’ compito della Repubblica rimuovere gli ostacoli di ordine economico e sociale, che, limitando di fatto la libertà e l’eguaglianza dei cittadini, impediscono il pieno sviluppo della persona umana e l’effettiva partecipazione di tutti i lavoratori all’organizzazione politica, economica e sociale del Paese" </a:t>
            </a:r>
            <a:r>
              <a:rPr lang="it-IT" sz="1800" dirty="0" smtClean="0">
                <a:latin typeface="+mn-lt"/>
              </a:rPr>
              <a:t>.</a:t>
            </a:r>
          </a:p>
          <a:p>
            <a:pPr algn="just"/>
            <a:endParaRPr lang="it-IT" sz="1800" dirty="0">
              <a:latin typeface="+mn-lt"/>
            </a:endParaRPr>
          </a:p>
          <a:p>
            <a:pPr algn="just"/>
            <a:r>
              <a:rPr lang="it-IT" sz="1800" b="1" dirty="0">
                <a:solidFill>
                  <a:schemeClr val="bg1"/>
                </a:solidFill>
                <a:latin typeface="+mn-lt"/>
              </a:rPr>
              <a:t>Dichiarazione Universale dei Diritti dell’Uomo, adottata dall’Assemblea generale dell’ONU il 10/12/1948 </a:t>
            </a:r>
            <a:endParaRPr lang="it-IT" sz="1800" dirty="0">
              <a:solidFill>
                <a:schemeClr val="bg1"/>
              </a:solidFill>
              <a:latin typeface="+mn-lt"/>
            </a:endParaRPr>
          </a:p>
          <a:p>
            <a:pPr algn="just"/>
            <a:r>
              <a:rPr lang="it-IT" sz="1800" b="1" dirty="0">
                <a:latin typeface="+mn-lt"/>
              </a:rPr>
              <a:t>art.1</a:t>
            </a:r>
            <a:r>
              <a:rPr lang="it-IT" sz="1800" dirty="0">
                <a:latin typeface="+mn-lt"/>
              </a:rPr>
              <a:t>: "Tutti gli esseri umani nascono liberi ed uguali in dignità e diritti..." </a:t>
            </a:r>
          </a:p>
          <a:p>
            <a:pPr algn="just"/>
            <a:r>
              <a:rPr lang="it-IT" sz="1800" b="1" dirty="0">
                <a:latin typeface="+mn-lt"/>
              </a:rPr>
              <a:t>art.25</a:t>
            </a:r>
            <a:r>
              <a:rPr lang="it-IT" sz="1800" dirty="0">
                <a:latin typeface="+mn-lt"/>
              </a:rPr>
              <a:t>: "La maternità e l’infanzia hanno diritto a speciali cure ed assistenza..." </a:t>
            </a:r>
          </a:p>
          <a:p>
            <a:pPr algn="just"/>
            <a:r>
              <a:rPr lang="it-IT" sz="1800" b="1" dirty="0">
                <a:latin typeface="+mn-lt"/>
              </a:rPr>
              <a:t>art.26</a:t>
            </a:r>
            <a:r>
              <a:rPr lang="it-IT" sz="1800" dirty="0">
                <a:latin typeface="+mn-lt"/>
              </a:rPr>
              <a:t>: "Ogni individuo ha diritto all'istruzione. L'istruzione deve essere gratuita almeno per quanto riguarda le classi elementari e fondamentali. L'istruzione elementare deve essere obbligatoria. L'istruzione tecnica e professionale deve essere messa alla portata di tutti e l'istruzione superiore deve essere egualmente accessibile a tutti sulla base del merito. L'istruzione deve essere indirizzata al pieno sviluppo della personalità umana ed al rafforzamento del rispetto dei diritti umani e delle libertà fondamentali. Essa deve promuovere la comprensione, la tolleranza, l'amicizia fra tutte le Nazioni, i gruppi razziali e religiosi, e deve favorire l'opera delle Nazioni Unite per il mantenimento della pace..."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838200" y="534154"/>
            <a:ext cx="10515600" cy="6165410"/>
          </a:xfrm>
        </p:spPr>
        <p:txBody>
          <a:bodyPr>
            <a:normAutofit fontScale="55000" lnSpcReduction="20000"/>
          </a:bodyPr>
          <a:lstStyle/>
          <a:p>
            <a:pPr>
              <a:lnSpc>
                <a:spcPct val="120000"/>
              </a:lnSpc>
              <a:spcBef>
                <a:spcPts val="0"/>
              </a:spcBef>
            </a:pPr>
            <a:r>
              <a:rPr lang="it-IT" b="1" dirty="0" smtClean="0">
                <a:latin typeface="+mn-lt"/>
              </a:rPr>
              <a:t>MIUR </a:t>
            </a:r>
            <a:r>
              <a:rPr lang="it-IT" b="1" dirty="0">
                <a:latin typeface="+mn-lt"/>
              </a:rPr>
              <a:t>C.M. n.301, 8 Settembre 1989 </a:t>
            </a:r>
            <a:r>
              <a:rPr lang="it-IT" dirty="0">
                <a:latin typeface="+mn-lt"/>
              </a:rPr>
              <a:t>– Inserimento degli stranieri nella scuola dell'obbligo: promozione e coordinamento delle iniziative per l'esercizio del diritto allo studio </a:t>
            </a:r>
          </a:p>
          <a:p>
            <a:pPr>
              <a:lnSpc>
                <a:spcPct val="120000"/>
              </a:lnSpc>
              <a:spcBef>
                <a:spcPts val="0"/>
              </a:spcBef>
            </a:pPr>
            <a:endParaRPr lang="it-IT" dirty="0">
              <a:latin typeface="+mn-lt"/>
            </a:endParaRPr>
          </a:p>
          <a:p>
            <a:pPr>
              <a:lnSpc>
                <a:spcPct val="120000"/>
              </a:lnSpc>
              <a:spcBef>
                <a:spcPts val="0"/>
              </a:spcBef>
            </a:pPr>
            <a:r>
              <a:rPr lang="it-IT" b="1" dirty="0" smtClean="0">
                <a:latin typeface="+mn-lt"/>
              </a:rPr>
              <a:t>Convenzione </a:t>
            </a:r>
            <a:r>
              <a:rPr lang="it-IT" b="1" dirty="0">
                <a:latin typeface="+mn-lt"/>
              </a:rPr>
              <a:t>internazionale sui diritti dell’infanzia ONU, New York 20.11.1989, ratificata dallo Stato italiano con legge 27/5/1991, n.176 </a:t>
            </a:r>
            <a:r>
              <a:rPr lang="it-IT" b="1" dirty="0" smtClean="0">
                <a:latin typeface="+mn-lt"/>
              </a:rPr>
              <a:t>art.28</a:t>
            </a:r>
            <a:r>
              <a:rPr lang="it-IT" dirty="0">
                <a:latin typeface="+mn-lt"/>
              </a:rPr>
              <a:t>: " Gli Stati parti riconoscono il diritto del fanciullo all'educazione</a:t>
            </a:r>
            <a:r>
              <a:rPr lang="it-IT" dirty="0" smtClean="0">
                <a:latin typeface="+mn-lt"/>
              </a:rPr>
              <a:t>…«</a:t>
            </a:r>
          </a:p>
          <a:p>
            <a:pPr marL="114300" indent="0">
              <a:lnSpc>
                <a:spcPct val="120000"/>
              </a:lnSpc>
              <a:spcBef>
                <a:spcPts val="0"/>
              </a:spcBef>
              <a:buNone/>
            </a:pPr>
            <a:r>
              <a:rPr lang="it-IT" dirty="0" smtClean="0">
                <a:latin typeface="+mn-lt"/>
              </a:rPr>
              <a:t> </a:t>
            </a:r>
            <a:endParaRPr lang="it-IT" dirty="0">
              <a:latin typeface="+mn-lt"/>
            </a:endParaRPr>
          </a:p>
          <a:p>
            <a:pPr>
              <a:lnSpc>
                <a:spcPct val="120000"/>
              </a:lnSpc>
              <a:spcBef>
                <a:spcPts val="0"/>
              </a:spcBef>
            </a:pPr>
            <a:r>
              <a:rPr lang="it-IT" b="1" dirty="0" smtClean="0">
                <a:latin typeface="+mn-lt"/>
              </a:rPr>
              <a:t>MIUR </a:t>
            </a:r>
            <a:r>
              <a:rPr lang="it-IT" b="1" dirty="0">
                <a:latin typeface="+mn-lt"/>
              </a:rPr>
              <a:t>C.M. n.205, 2 Luglio 1990 </a:t>
            </a:r>
            <a:r>
              <a:rPr lang="it-IT" dirty="0">
                <a:latin typeface="+mn-lt"/>
              </a:rPr>
              <a:t>– La scuola dell'obbligo e gli alunni stranieri. L'educazione interculturale </a:t>
            </a:r>
          </a:p>
          <a:p>
            <a:pPr>
              <a:lnSpc>
                <a:spcPct val="120000"/>
              </a:lnSpc>
              <a:spcBef>
                <a:spcPts val="0"/>
              </a:spcBef>
            </a:pPr>
            <a:endParaRPr lang="it-IT" dirty="0">
              <a:latin typeface="+mn-lt"/>
            </a:endParaRPr>
          </a:p>
          <a:p>
            <a:pPr>
              <a:lnSpc>
                <a:spcPct val="120000"/>
              </a:lnSpc>
              <a:spcBef>
                <a:spcPts val="0"/>
              </a:spcBef>
            </a:pPr>
            <a:r>
              <a:rPr lang="it-IT" b="1" dirty="0" smtClean="0">
                <a:latin typeface="+mn-lt"/>
              </a:rPr>
              <a:t>MIUR </a:t>
            </a:r>
            <a:r>
              <a:rPr lang="it-IT" b="1" dirty="0">
                <a:latin typeface="+mn-lt"/>
              </a:rPr>
              <a:t>C.M. n. 5, 12 Gennaio 1994 </a:t>
            </a:r>
            <a:r>
              <a:rPr lang="it-IT" dirty="0">
                <a:latin typeface="+mn-lt"/>
              </a:rPr>
              <a:t>– Iscrizione nelle scuole e negli istituti di ogni ordine e grado di minori stranieri privi del permesso di soggiorno </a:t>
            </a:r>
          </a:p>
          <a:p>
            <a:pPr>
              <a:lnSpc>
                <a:spcPct val="120000"/>
              </a:lnSpc>
              <a:spcBef>
                <a:spcPts val="0"/>
              </a:spcBef>
            </a:pPr>
            <a:endParaRPr lang="it-IT" dirty="0">
              <a:latin typeface="+mn-lt"/>
            </a:endParaRPr>
          </a:p>
          <a:p>
            <a:pPr>
              <a:lnSpc>
                <a:spcPct val="120000"/>
              </a:lnSpc>
              <a:spcBef>
                <a:spcPts val="0"/>
              </a:spcBef>
            </a:pPr>
            <a:r>
              <a:rPr lang="it-IT" b="1" dirty="0" smtClean="0">
                <a:latin typeface="+mn-lt"/>
              </a:rPr>
              <a:t>MIUR </a:t>
            </a:r>
            <a:r>
              <a:rPr lang="it-IT" b="1" dirty="0">
                <a:latin typeface="+mn-lt"/>
              </a:rPr>
              <a:t>C.M. n.73, 2 Marzo 1994 </a:t>
            </a:r>
            <a:r>
              <a:rPr lang="it-IT" dirty="0">
                <a:latin typeface="+mn-lt"/>
              </a:rPr>
              <a:t>– Dialogo interculturale e convivenza democratica: l'impegno progettuale della scuola </a:t>
            </a:r>
          </a:p>
          <a:p>
            <a:pPr>
              <a:lnSpc>
                <a:spcPct val="120000"/>
              </a:lnSpc>
              <a:spcBef>
                <a:spcPts val="0"/>
              </a:spcBef>
            </a:pPr>
            <a:endParaRPr lang="it-IT" dirty="0">
              <a:latin typeface="+mn-lt"/>
            </a:endParaRPr>
          </a:p>
          <a:p>
            <a:pPr>
              <a:lnSpc>
                <a:spcPct val="120000"/>
              </a:lnSpc>
              <a:spcBef>
                <a:spcPts val="0"/>
              </a:spcBef>
            </a:pPr>
            <a:r>
              <a:rPr lang="it-IT" b="1" dirty="0" smtClean="0">
                <a:latin typeface="+mn-lt"/>
              </a:rPr>
              <a:t>Legge </a:t>
            </a:r>
            <a:r>
              <a:rPr lang="it-IT" b="1" dirty="0">
                <a:latin typeface="+mn-lt"/>
              </a:rPr>
              <a:t>n. 40, 6 marzo 1998 </a:t>
            </a:r>
            <a:r>
              <a:rPr lang="it-IT" dirty="0">
                <a:latin typeface="+mn-lt"/>
              </a:rPr>
              <a:t>– "Disciplina dell’immigrazione e norme sulla condizione dello straniero" </a:t>
            </a:r>
          </a:p>
          <a:p>
            <a:pPr>
              <a:lnSpc>
                <a:spcPct val="120000"/>
              </a:lnSpc>
              <a:spcBef>
                <a:spcPts val="0"/>
              </a:spcBef>
            </a:pPr>
            <a:endParaRPr lang="it-IT" dirty="0">
              <a:latin typeface="+mn-lt"/>
            </a:endParaRPr>
          </a:p>
          <a:p>
            <a:pPr>
              <a:lnSpc>
                <a:spcPct val="120000"/>
              </a:lnSpc>
              <a:spcBef>
                <a:spcPts val="0"/>
              </a:spcBef>
            </a:pPr>
            <a:r>
              <a:rPr lang="it-IT" b="1" dirty="0">
                <a:latin typeface="+mn-lt"/>
              </a:rPr>
              <a:t>art. 36</a:t>
            </a:r>
            <a:r>
              <a:rPr lang="it-IT" dirty="0">
                <a:latin typeface="+mn-lt"/>
              </a:rPr>
              <a:t>: "I minori stranieri sul territorio sono soggetti all’obbligo scolastico; ad essi si applicano tutte le disposizioni vigenti in materia di diritto all’istruzione, di accesso ai servizi educativi, di partecipazione alla vita della comunità scolastica</a:t>
            </a:r>
            <a:r>
              <a:rPr lang="it-IT" dirty="0" smtClean="0">
                <a:latin typeface="+mn-lt"/>
              </a:rPr>
              <a:t>…")</a:t>
            </a:r>
          </a:p>
          <a:p>
            <a:pPr marL="114300" indent="0">
              <a:lnSpc>
                <a:spcPct val="120000"/>
              </a:lnSpc>
              <a:spcBef>
                <a:spcPts val="0"/>
              </a:spcBef>
              <a:buNone/>
            </a:pPr>
            <a:r>
              <a:rPr lang="it-IT" dirty="0" smtClean="0">
                <a:latin typeface="+mn-lt"/>
              </a:rPr>
              <a:t> </a:t>
            </a:r>
            <a:endParaRPr lang="it-IT" dirty="0">
              <a:latin typeface="+mn-lt"/>
            </a:endParaRPr>
          </a:p>
          <a:p>
            <a:pPr>
              <a:lnSpc>
                <a:spcPct val="120000"/>
              </a:lnSpc>
              <a:spcBef>
                <a:spcPts val="0"/>
              </a:spcBef>
            </a:pPr>
            <a:r>
              <a:rPr lang="it-IT" b="1" dirty="0" smtClean="0">
                <a:latin typeface="+mn-lt"/>
              </a:rPr>
              <a:t>Decreto </a:t>
            </a:r>
            <a:r>
              <a:rPr lang="it-IT" b="1" dirty="0">
                <a:latin typeface="+mn-lt"/>
              </a:rPr>
              <a:t>Legislativo n. 286, 25 Luglio 1998 </a:t>
            </a:r>
            <a:r>
              <a:rPr lang="it-IT" dirty="0">
                <a:latin typeface="+mn-lt"/>
              </a:rPr>
              <a:t>– "Testo unico delle disposizioni concernenti la disciplina dell'immigrazione e norme sulla condizione dello straniero" </a:t>
            </a:r>
          </a:p>
          <a:p>
            <a:pPr>
              <a:lnSpc>
                <a:spcPct val="120000"/>
              </a:lnSpc>
              <a:spcBef>
                <a:spcPts val="0"/>
              </a:spcBef>
            </a:pPr>
            <a:endParaRPr lang="it-IT" dirty="0">
              <a:latin typeface="+mn-lt"/>
            </a:endParaRPr>
          </a:p>
          <a:p>
            <a:pPr>
              <a:lnSpc>
                <a:spcPct val="120000"/>
              </a:lnSpc>
              <a:spcBef>
                <a:spcPts val="0"/>
              </a:spcBef>
            </a:pPr>
            <a:r>
              <a:rPr lang="it-IT" b="1" dirty="0">
                <a:latin typeface="+mn-lt"/>
              </a:rPr>
              <a:t>art. 38</a:t>
            </a:r>
            <a:r>
              <a:rPr lang="it-IT" dirty="0">
                <a:latin typeface="+mn-lt"/>
              </a:rPr>
              <a:t>: Istruzione degli stranieri. Educazione interculturale </a:t>
            </a:r>
          </a:p>
        </p:txBody>
      </p:sp>
    </p:spTree>
    <p:extLst>
      <p:ext uri="{BB962C8B-B14F-4D97-AF65-F5344CB8AC3E}">
        <p14:creationId xmlns:p14="http://schemas.microsoft.com/office/powerpoint/2010/main" val="1275220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838200" y="479834"/>
            <a:ext cx="10515600" cy="5697129"/>
          </a:xfrm>
        </p:spPr>
        <p:txBody>
          <a:bodyPr>
            <a:normAutofit/>
          </a:bodyPr>
          <a:lstStyle/>
          <a:p>
            <a:endParaRPr lang="it-IT" dirty="0"/>
          </a:p>
          <a:p>
            <a:pPr>
              <a:lnSpc>
                <a:spcPct val="120000"/>
              </a:lnSpc>
              <a:spcBef>
                <a:spcPts val="0"/>
              </a:spcBef>
            </a:pPr>
            <a:r>
              <a:rPr lang="it-IT" sz="1800" b="1" dirty="0">
                <a:latin typeface="+mn-lt"/>
              </a:rPr>
              <a:t>MIUR C.M. n.24, 1 Marzo 2006 - "Linee guida per l’accoglienza e l’integrazione degli alunni stranieri" </a:t>
            </a:r>
          </a:p>
          <a:p>
            <a:pPr>
              <a:lnSpc>
                <a:spcPct val="120000"/>
              </a:lnSpc>
              <a:spcBef>
                <a:spcPts val="0"/>
              </a:spcBef>
            </a:pPr>
            <a:endParaRPr lang="it-IT" sz="1800" b="1" dirty="0">
              <a:latin typeface="+mn-lt"/>
            </a:endParaRPr>
          </a:p>
          <a:p>
            <a:pPr>
              <a:lnSpc>
                <a:spcPct val="120000"/>
              </a:lnSpc>
              <a:spcBef>
                <a:spcPts val="0"/>
              </a:spcBef>
            </a:pPr>
            <a:r>
              <a:rPr lang="it-IT" sz="1800" b="1" dirty="0" smtClean="0">
                <a:latin typeface="+mn-lt"/>
              </a:rPr>
              <a:t>MIUR </a:t>
            </a:r>
            <a:r>
              <a:rPr lang="it-IT" sz="1800" b="1" dirty="0">
                <a:latin typeface="+mn-lt"/>
              </a:rPr>
              <a:t>23 Ottobre 2007 – "La via italiana </a:t>
            </a:r>
            <a:r>
              <a:rPr lang="it-IT" sz="1800" b="1" dirty="0" err="1">
                <a:latin typeface="+mn-lt"/>
              </a:rPr>
              <a:t>all’intercultura</a:t>
            </a:r>
            <a:r>
              <a:rPr lang="it-IT" sz="1800" b="1" dirty="0">
                <a:latin typeface="+mn-lt"/>
              </a:rPr>
              <a:t>. Le azioni per l’integrazione degli alunni stranieri" </a:t>
            </a:r>
          </a:p>
          <a:p>
            <a:pPr>
              <a:lnSpc>
                <a:spcPct val="120000"/>
              </a:lnSpc>
              <a:spcBef>
                <a:spcPts val="0"/>
              </a:spcBef>
            </a:pPr>
            <a:endParaRPr lang="it-IT" sz="1800" b="1" dirty="0">
              <a:latin typeface="+mn-lt"/>
            </a:endParaRPr>
          </a:p>
          <a:p>
            <a:pPr>
              <a:lnSpc>
                <a:spcPct val="120000"/>
              </a:lnSpc>
              <a:spcBef>
                <a:spcPts val="0"/>
              </a:spcBef>
            </a:pPr>
            <a:r>
              <a:rPr lang="it-IT" sz="1800" b="1" dirty="0" smtClean="0">
                <a:latin typeface="+mn-lt"/>
              </a:rPr>
              <a:t>D.P.R</a:t>
            </a:r>
            <a:r>
              <a:rPr lang="it-IT" sz="1800" b="1" dirty="0">
                <a:latin typeface="+mn-lt"/>
              </a:rPr>
              <a:t>. n. 122/2009 - "Regolamento recante coordinamento delle norme vigenti per la valutazione degli alunni e ulteriori </a:t>
            </a:r>
            <a:r>
              <a:rPr lang="it-IT" sz="1800" b="1" dirty="0" err="1">
                <a:latin typeface="+mn-lt"/>
              </a:rPr>
              <a:t>modalita'</a:t>
            </a:r>
            <a:r>
              <a:rPr lang="it-IT" sz="1800" b="1" dirty="0">
                <a:latin typeface="+mn-lt"/>
              </a:rPr>
              <a:t> applicative in materia, ai sensi degli articoli 2 e 3 del decreto-legge 1° settembre 2008, n. 137, convertito, con modificazioni, dalla legge 30 ottobre 2008, n. 169" </a:t>
            </a:r>
            <a:r>
              <a:rPr lang="it-IT" sz="1800" b="1" dirty="0" smtClean="0">
                <a:latin typeface="+mn-lt"/>
              </a:rPr>
              <a:t>art</a:t>
            </a:r>
            <a:r>
              <a:rPr lang="it-IT" sz="1800" b="1" dirty="0">
                <a:latin typeface="+mn-lt"/>
              </a:rPr>
              <a:t>. 1: "… I minori con cittadinanza non italiana presenti sul territorio nazionale, in quanto soggetti all'obbligo d'istruzione ai sensi dell'articolo 45 del decreto del Presidente della Repubblica 31 agosto 1999, n. 394, sono valutati nelle forme e nei modi previsti per i cittadini italiani </a:t>
            </a:r>
          </a:p>
        </p:txBody>
      </p:sp>
    </p:spTree>
    <p:extLst>
      <p:ext uri="{BB962C8B-B14F-4D97-AF65-F5344CB8AC3E}">
        <p14:creationId xmlns:p14="http://schemas.microsoft.com/office/powerpoint/2010/main" val="3965498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i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2997</Words>
  <Application>Microsoft Office PowerPoint</Application>
  <PresentationFormat>Widescreen</PresentationFormat>
  <Paragraphs>203</Paragraphs>
  <Slides>33</Slides>
  <Notes>23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Verdana</vt:lpstr>
      <vt:lpstr>Palatino</vt:lpstr>
      <vt:lpstr>Arial</vt:lpstr>
      <vt:lpstr>Calibri</vt:lpstr>
      <vt:lpstr>Office Theme</vt:lpstr>
      <vt:lpstr>       Liceo Nervi – Ferrari di Morbegno  -  Ufficio Scolastico  Provinciale di Sondrio   LABORATORIO NEOASSUNTI    Inclusione sociale e dinamiche interculturali  </vt:lpstr>
      <vt:lpstr>OBIETTIVI DEL LABORATORIO:</vt:lpstr>
      <vt:lpstr>INCLUSIONE SOCIALE A SCUOLA: DI COSA PARLIAMO?</vt:lpstr>
      <vt:lpstr>INCLUSIONE: PER CHI?</vt:lpstr>
      <vt:lpstr>Presentazione standard di PowerPoint</vt:lpstr>
      <vt:lpstr>PLURILINGUISMO E MULTILINGUISMO, EDUCAZIONE INTERCULTURALE, ALUNNI NAI, ALUNNI STRANIERI….</vt:lpstr>
      <vt:lpstr>PRINCIPALI RIFERIMENTI NORMATIVI:</vt:lpstr>
      <vt:lpstr>Presentazione standard di PowerPoint</vt:lpstr>
      <vt:lpstr>Presentazione standard di PowerPoint</vt:lpstr>
      <vt:lpstr>Presentazione standard di PowerPoint</vt:lpstr>
      <vt:lpstr>Quanti alunni stranieri in Lombardia?</vt:lpstr>
      <vt:lpstr>DATI E NAZIONALITA’ RAPPRESENTATIVE:</vt:lpstr>
      <vt:lpstr>CHI SONO? </vt:lpstr>
      <vt:lpstr>ALUNNI E SCUOLA</vt:lpstr>
      <vt:lpstr>IN QUALE CLASSE VENGONO INSERITI?</vt:lpstr>
      <vt:lpstr>LA DISTRIBUZIONE NELLE CLASSI:</vt:lpstr>
      <vt:lpstr>L’ALUNNO NAI NON CONOSCE LA LINGUA ITALIANA:  come si fa?</vt:lpstr>
      <vt:lpstr>ATTIVITA’ PER I NEOARRIVATI: </vt:lpstr>
      <vt:lpstr>LE DIFFICOLTA’ DELL’INSERIMENTO:</vt:lpstr>
      <vt:lpstr>L’APPRENDIMENTO DI UNA LINGUA COME L2 si sviluppa secondo 3 FASI (Linee guida 2014): </vt:lpstr>
      <vt:lpstr>2) LA FASE PONTE: </vt:lpstr>
      <vt:lpstr>3) LA FASE DEGLI APPRENDIMENTI COMUNI: </vt:lpstr>
      <vt:lpstr>IN QUESTO PERCORSO HA SENSO PORTARE GLI ALUNNI «FUORI DALLA CLASSE»?</vt:lpstr>
      <vt:lpstr>SIN DALL’INIZIO L’INCLUSIONE è GARANTITA CON LA STRUTTURAZIONE DEL PDP specifico per questi alunni: </vt:lpstr>
      <vt:lpstr>PDP ALUNNI STRANIERI</vt:lpstr>
      <vt:lpstr>GLI INDICATORI DI QUALITA’ DEL PDP</vt:lpstr>
      <vt:lpstr>LABORATORIO  SUL PDP</vt:lpstr>
      <vt:lpstr>LA VALUTAZIONE DELL’ALUNNO STRANIERO: principi generali.</vt:lpstr>
      <vt:lpstr>… ancora sulla VALUTAZIONE FORMATIVA:</vt:lpstr>
      <vt:lpstr>LA VALUTAZIONE NELLE DISCIPLINE</vt:lpstr>
      <vt:lpstr>LA VALUTAZIONE IN SEDE D’ESAME</vt:lpstr>
      <vt:lpstr>ATTIVITA’ A CASA: da strutturare e inviare alla mail elisa.piva@nerviferrari.edu.it entro il 27.04 </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TIROCINIO INDIRETTO</dc:title>
  <dc:creator>Elvira Cretella</dc:creator>
  <cp:lastModifiedBy>ASUS</cp:lastModifiedBy>
  <cp:revision>117</cp:revision>
  <dcterms:created xsi:type="dcterms:W3CDTF">2021-01-04T15:54:02Z</dcterms:created>
  <dcterms:modified xsi:type="dcterms:W3CDTF">2024-04-12T14:33:57Z</dcterms:modified>
</cp:coreProperties>
</file>